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37"/>
  </p:notesMasterIdLst>
  <p:handoutMasterIdLst>
    <p:handoutMasterId r:id="rId38"/>
  </p:handoutMasterIdLst>
  <p:sldIdLst>
    <p:sldId id="258" r:id="rId5"/>
    <p:sldId id="273" r:id="rId6"/>
    <p:sldId id="274" r:id="rId7"/>
    <p:sldId id="275" r:id="rId8"/>
    <p:sldId id="279" r:id="rId9"/>
    <p:sldId id="277" r:id="rId10"/>
    <p:sldId id="281" r:id="rId11"/>
    <p:sldId id="280" r:id="rId12"/>
    <p:sldId id="304" r:id="rId13"/>
    <p:sldId id="303" r:id="rId14"/>
    <p:sldId id="302" r:id="rId15"/>
    <p:sldId id="284" r:id="rId16"/>
    <p:sldId id="278" r:id="rId17"/>
    <p:sldId id="271" r:id="rId18"/>
    <p:sldId id="286" r:id="rId19"/>
    <p:sldId id="287" r:id="rId20"/>
    <p:sldId id="285" r:id="rId21"/>
    <p:sldId id="266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9EB7"/>
    <a:srgbClr val="ED6BB8"/>
    <a:srgbClr val="92C5BF"/>
    <a:srgbClr val="EBB696"/>
    <a:srgbClr val="94C7C1"/>
    <a:srgbClr val="DFA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89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5">
                    <a:shade val="65000"/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37F-4596-9179-EFC69224C1A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5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37F-4596-9179-EFC69224C1A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5">
                    <a:tint val="65000"/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37F-4596-9179-EFC69224C1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4DE-475B-9FC3-97E0CDBB07B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4DE-475B-9FC3-97E0CDBB07BE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4DE-475B-9FC3-97E0CDBB07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AD-433B-958F-7649E6BD988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5AD-433B-958F-7649E6BD988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5AD-433B-958F-7649E6BD98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37F-4596-9179-EFC69224C1A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37F-4596-9179-EFC69224C1A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37F-4596-9179-EFC69224C1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0CB-402E-BA1F-EFEBF4E8203C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0CB-402E-BA1F-EFEBF4E8203C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0CB-402E-BA1F-EFEBF4E820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26-4F56-9BD4-3C71A0A26B5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A26-4F56-9BD4-3C71A0A26B5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A26-4F56-9BD4-3C71A0A26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26-4F56-9BD4-3C71A0A26B5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A26-4F56-9BD4-3C71A0A26B5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A26-4F56-9BD4-3C71A0A26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26-4F56-9BD4-3C71A0A26B5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A26-4F56-9BD4-3C71A0A26B5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A26-4F56-9BD4-3C71A0A26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26-4F56-9BD4-3C71A0A26B5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A26-4F56-9BD4-3C71A0A26B5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A26-4F56-9BD4-3C71A0A26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ANOVA </a:t>
            </a:r>
            <a:r>
              <a:rPr lang="ru-RU" dirty="0"/>
              <a:t>пример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Лист1!$B$2:$B$33</c:f>
              <c:numCache>
                <c:formatCode>General</c:formatCode>
                <c:ptCount val="32"/>
                <c:pt idx="0">
                  <c:v>7</c:v>
                </c:pt>
                <c:pt idx="1">
                  <c:v>6</c:v>
                </c:pt>
                <c:pt idx="2">
                  <c:v>8</c:v>
                </c:pt>
                <c:pt idx="3">
                  <c:v>6</c:v>
                </c:pt>
                <c:pt idx="4">
                  <c:v>9</c:v>
                </c:pt>
                <c:pt idx="5">
                  <c:v>7.5</c:v>
                </c:pt>
                <c:pt idx="6">
                  <c:v>5</c:v>
                </c:pt>
                <c:pt idx="7">
                  <c:v>4.5</c:v>
                </c:pt>
                <c:pt idx="8">
                  <c:v>8</c:v>
                </c:pt>
                <c:pt idx="9">
                  <c:v>6</c:v>
                </c:pt>
                <c:pt idx="10">
                  <c:v>7</c:v>
                </c:pt>
                <c:pt idx="11">
                  <c:v>9</c:v>
                </c:pt>
                <c:pt idx="12">
                  <c:v>5.5</c:v>
                </c:pt>
                <c:pt idx="13">
                  <c:v>7</c:v>
                </c:pt>
                <c:pt idx="14">
                  <c:v>8.5</c:v>
                </c:pt>
                <c:pt idx="15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37F-4596-9179-EFC69224C1A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X2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4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Лист1!$C$2:$C$33</c:f>
              <c:numCache>
                <c:formatCode>General</c:formatCode>
                <c:ptCount val="32"/>
                <c:pt idx="16">
                  <c:v>2</c:v>
                </c:pt>
                <c:pt idx="17">
                  <c:v>5</c:v>
                </c:pt>
                <c:pt idx="18">
                  <c:v>3</c:v>
                </c:pt>
                <c:pt idx="19">
                  <c:v>6</c:v>
                </c:pt>
                <c:pt idx="20">
                  <c:v>2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4</c:v>
                </c:pt>
                <c:pt idx="25">
                  <c:v>3.5</c:v>
                </c:pt>
                <c:pt idx="26">
                  <c:v>5</c:v>
                </c:pt>
                <c:pt idx="27">
                  <c:v>6</c:v>
                </c:pt>
                <c:pt idx="28">
                  <c:v>2.5</c:v>
                </c:pt>
                <c:pt idx="29">
                  <c:v>1</c:v>
                </c:pt>
                <c:pt idx="30">
                  <c:v>5.5</c:v>
                </c:pt>
                <c:pt idx="31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37F-4596-9179-EFC69224C1A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Y2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6">
                    <a:alpha val="60000"/>
                  </a:schemeClr>
                </a:solidFill>
              </a:ln>
              <a:effectLst/>
            </c:spPr>
          </c:marker>
          <c:xVal>
            <c:numRef>
              <c:f>Лист1!$A$2:$A$33</c:f>
              <c:numCache>
                <c:formatCode>General</c:formatCode>
                <c:ptCount val="32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5.5</c:v>
                </c:pt>
                <c:pt idx="7">
                  <c:v>6</c:v>
                </c:pt>
                <c:pt idx="8">
                  <c:v>6</c:v>
                </c:pt>
                <c:pt idx="9">
                  <c:v>6.5</c:v>
                </c:pt>
                <c:pt idx="10">
                  <c:v>6.5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3</c:v>
                </c:pt>
                <c:pt idx="16">
                  <c:v>11</c:v>
                </c:pt>
                <c:pt idx="17">
                  <c:v>12</c:v>
                </c:pt>
                <c:pt idx="18">
                  <c:v>12</c:v>
                </c:pt>
                <c:pt idx="19">
                  <c:v>13</c:v>
                </c:pt>
                <c:pt idx="20">
                  <c:v>13</c:v>
                </c:pt>
                <c:pt idx="21">
                  <c:v>13</c:v>
                </c:pt>
                <c:pt idx="22">
                  <c:v>13.5</c:v>
                </c:pt>
                <c:pt idx="23">
                  <c:v>14</c:v>
                </c:pt>
                <c:pt idx="24">
                  <c:v>14</c:v>
                </c:pt>
                <c:pt idx="25">
                  <c:v>14.5</c:v>
                </c:pt>
                <c:pt idx="26">
                  <c:v>14.5</c:v>
                </c:pt>
                <c:pt idx="27">
                  <c:v>15</c:v>
                </c:pt>
                <c:pt idx="28">
                  <c:v>15</c:v>
                </c:pt>
                <c:pt idx="29">
                  <c:v>15</c:v>
                </c:pt>
                <c:pt idx="30">
                  <c:v>15</c:v>
                </c:pt>
                <c:pt idx="31">
                  <c:v>16</c:v>
                </c:pt>
              </c:numCache>
            </c:numRef>
          </c:xVal>
          <c:yVal>
            <c:numRef>
              <c:f>Лист1!$D$2:$D$33</c:f>
              <c:numCache>
                <c:formatCode>General</c:formatCode>
                <c:ptCount val="32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37F-4596-9179-EFC69224C1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697720"/>
        <c:axId val="434696408"/>
      </c:scatterChart>
      <c:valAx>
        <c:axId val="434697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6408"/>
        <c:crosses val="autoZero"/>
        <c:crossBetween val="midCat"/>
        <c:majorUnit val="1"/>
      </c:valAx>
      <c:valAx>
        <c:axId val="434696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4697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6097921-A3E4-48A6-9A11-206A6AC9E06C}" type="datetime1">
              <a:rPr lang="ru-RU" smtClean="0"/>
              <a:t>11.11.2024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4BCD9F-FF04-49E9-8BC2-24C84022FD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45021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536197-CD9A-4E98-87F3-BC2961F6E61B}" type="datetime1">
              <a:rPr lang="ru-RU" noProof="0" smtClean="0"/>
              <a:t>11.11.2024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2AB528-7684-4A37-99F6-46340DCC2B3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20342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65150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32640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45023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20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71770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21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2308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23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335874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24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50011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30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71967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31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2959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10848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7814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6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79572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69296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9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8816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36448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921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ru-RU" noProof="0" smtClean="0"/>
              <a:t>12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34875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олилиния 6" title="Фигура номера страницы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rtlCol="0"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586793" y="5024051"/>
            <a:ext cx="7034362" cy="1052898"/>
          </a:xfrm>
        </p:spPr>
        <p:txBody>
          <a:bodyPr rtlCol="0"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2A09F376-C90E-4357-943A-0DE1F4180343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 rtlCol="0"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186174-C8A0-4A42-880B-7386D7BF4499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46659" y="688779"/>
            <a:ext cx="5746376" cy="5223072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12" name="Полилиния 6" title="Фигура номера страницы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Номер слайда 5"/>
          <p:cNvSpPr txBox="1">
            <a:spLocks/>
          </p:cNvSpPr>
          <p:nvPr userDrawn="1"/>
        </p:nvSpPr>
        <p:spPr>
          <a:xfrm>
            <a:off x="11781761" y="582428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b="0" i="1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9608737B-7E37-4D2D-8CF5-4158DCD891E4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rtlCol="0"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rtlCol="0"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A099CE-E48A-4A8B-AE0E-01D8BB34E0AE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C69ED3-2576-4351-8F59-F8AE28C22B1A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1600" y="557784"/>
            <a:ext cx="6248400" cy="2307964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Объект 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5121" y="2950589"/>
            <a:ext cx="6188679" cy="2563243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1633FF-03FD-49EF-A028-F8FCA9FF48A6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824A48-0439-46B9-BFF2-786E599F085A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 rtlCol="0"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239D4-A8C6-47B6-89DD-852A4EAA927F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1C2C93-70E6-4D03-92AA-C7384FF58B2E}" type="datetime8">
              <a:rPr lang="ru-RU" noProof="0" smtClean="0"/>
              <a:t>11.11.2024 21:32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олилиния 6" title="Фигура номера страницы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rtlCol="0"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 rtlCol="0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DE6852AC-FE02-47CC-BE35-3342C08D2ABA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 rtlCol="0"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9" name="Прямая соединительная линия 8" title="Вертикальная линейка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EBD290-BA86-4035-9599-494542E41763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7009C8-B911-4C59-AD6D-21F2B536F214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1" y="2981325"/>
            <a:ext cx="1866900" cy="282892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Объект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729006" y="2981325"/>
            <a:ext cx="1866900" cy="282892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7088800" y="1468316"/>
            <a:ext cx="4831664" cy="3865070"/>
          </a:xfrm>
        </p:spPr>
        <p:txBody>
          <a:bodyPr rtlCol="0" anchor="ctr" anchorCtr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B03102-24B3-45E6-9495-7A5A0AD4E408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8AB7E3-96CE-4383-8404-7A62CB4460B7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1999" y="2443527"/>
            <a:ext cx="3348000" cy="2291676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Полилиния 6" title="Фигура номера страницы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Объект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21999" y="2443527"/>
            <a:ext cx="3348000" cy="2291676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Объект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81999" y="2443527"/>
            <a:ext cx="3348000" cy="2291676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Заголовок и объект"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 rtlCol="0"/>
          <a:lstStyle/>
          <a:p>
            <a:pPr rtl="0"/>
            <a:fld id="{DA10F931-754C-42BB-A43B-45F008DCA023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1999" y="2875327"/>
            <a:ext cx="3348000" cy="2291676"/>
          </a:xfrm>
        </p:spPr>
        <p:txBody>
          <a:bodyPr rtlCol="0" anchor="ctr" anchorCtr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Полилиния 6" title="Фигура номера страницы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Объект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81999" y="2875327"/>
            <a:ext cx="3348000" cy="2291676"/>
          </a:xfrm>
        </p:spPr>
        <p:txBody>
          <a:bodyPr rtlCol="0" anchor="ctr" anchorCtr="0"/>
          <a:lstStyle/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rtlCol="0" anchor="ctr" anchorCtr="0"/>
          <a:lstStyle>
            <a:lvl1pPr algn="l">
              <a:defRPr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48724" y="1534886"/>
            <a:ext cx="2581273" cy="427536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61035F-B302-440F-9892-31DFA293864C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1534886"/>
            <a:ext cx="7829550" cy="427536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справа, содержимое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5F199C-3216-442A-80FB-EE8E5CC18A62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  <a:p>
            <a:pPr rtl="0"/>
            <a:endParaRPr lang="ru-RU" noProof="0"/>
          </a:p>
        </p:txBody>
      </p:sp>
      <p:sp>
        <p:nvSpPr>
          <p:cNvPr id="6" name="Объект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2695" y="358646"/>
            <a:ext cx="5505450" cy="5896056"/>
          </a:xfrm>
        </p:spPr>
        <p:txBody>
          <a:bodyPr rtlCol="0" anchor="ctr" anchorCtr="0">
            <a:normAutofit/>
          </a:bodyPr>
          <a:lstStyle>
            <a:lvl1pPr>
              <a:defRPr sz="2800"/>
            </a:lvl1pPr>
          </a:lstStyle>
          <a:p>
            <a:pPr marL="0" lvl="0" indent="0" rtl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sz="3200" noProof="0">
                <a:cs typeface="Segoe UI" panose="020B0502040204020203" pitchFamily="34" charset="0"/>
              </a:rPr>
              <a:t>Образец текста</a:t>
            </a:r>
          </a:p>
        </p:txBody>
      </p:sp>
      <p:sp>
        <p:nvSpPr>
          <p:cNvPr id="8" name="Полилиния 6" title="Фигура номера страницы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 rtlCol="0"/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10" name="Номер слайда 5"/>
          <p:cNvSpPr txBox="1">
            <a:spLocks/>
          </p:cNvSpPr>
          <p:nvPr userDrawn="1"/>
        </p:nvSpPr>
        <p:spPr>
          <a:xfrm>
            <a:off x="11781761" y="582428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b="0" i="1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9F9883E2-3D63-40B4-9105-EAB596140EA2}" type="slidenum">
              <a:rPr lang="ru-RU" noProof="0" smtClean="0">
                <a:solidFill>
                  <a:schemeClr val="bg2"/>
                </a:solidFill>
              </a:rPr>
              <a:t>‹#›</a:t>
            </a:fld>
            <a:endParaRPr lang="ru-RU" noProof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 6" title="Фигура номера страницы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rtl="0"/>
            <a:fld id="{BFA968BF-6CF3-4B7F-8903-2BAC597AC6C3}" type="datetime8">
              <a:rPr lang="ru-RU" noProof="0" smtClean="0"/>
              <a:t>11.11.2024 21:32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Добавить нижний колонтитул </a:t>
            </a:r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tx2"/>
                </a:solidFill>
                <a:latin typeface="+mj-lt"/>
              </a:defRPr>
            </a:lvl1pPr>
          </a:lstStyle>
          <a:p>
            <a:pPr rtl="0"/>
            <a:fld id="{7AAC19ED-7CFA-4AF2-BE7E-6017F4B12C94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10" name="Прямая соединительная линия 9" title="Горизонтальная линейка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Преподаватель">
            <a:extLst>
              <a:ext uri="{FF2B5EF4-FFF2-40B4-BE49-F238E27FC236}">
                <a16:creationId xmlns:a16="http://schemas.microsoft.com/office/drawing/2014/main" id="{55999741-3CB0-4E9F-9B1F-47F7BDC2D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76" y="0"/>
            <a:ext cx="12240000" cy="69066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2697629" y="1743544"/>
            <a:ext cx="7034362" cy="3020336"/>
          </a:xfrm>
        </p:spPr>
        <p:txBody>
          <a:bodyPr rtlCol="0"/>
          <a:lstStyle/>
          <a:p>
            <a:pPr rtl="0"/>
            <a:r>
              <a:rPr lang="ru-RU" dirty="0">
                <a:solidFill>
                  <a:schemeClr val="tx1"/>
                </a:solidFill>
              </a:rPr>
              <a:t>Дисперсионный АНАЛИЗ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И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dirty="0">
                <a:solidFill>
                  <a:schemeClr val="tx1"/>
                </a:solidFill>
              </a:rPr>
              <a:t>МЕТОД ГЛАВНЫХ КОМПОНЕНТ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8504" y="5024051"/>
            <a:ext cx="4132612" cy="1052898"/>
          </a:xfrm>
        </p:spPr>
        <p:txBody>
          <a:bodyPr rtlCol="0">
            <a:normAutofit fontScale="85000" lnSpcReduction="10000"/>
          </a:bodyPr>
          <a:lstStyle/>
          <a:p>
            <a:pPr rtl="0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  <a:cs typeface="Segoe UI" panose="020B0502040204020203" pitchFamily="34" charset="0"/>
              </a:rPr>
              <a:t>Trying to find and show difference between groups</a:t>
            </a:r>
            <a:endParaRPr lang="ru-RU" sz="3200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grpSp>
        <p:nvGrpSpPr>
          <p:cNvPr id="6" name="Группа 5" descr="декоративный элемент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2407627" y="1184031"/>
            <a:ext cx="7376746" cy="4149970"/>
            <a:chOff x="2989385" y="1679331"/>
            <a:chExt cx="7376746" cy="2681654"/>
          </a:xfrm>
        </p:grpSpPr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Номер слайда 3" hidden="1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ru-RU" smtClean="0"/>
              <a:t>1</a:t>
            </a:fld>
            <a:endParaRPr lang="ru-RU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9A583052-C238-4E86-BCD2-F2B0F1E7515E}"/>
              </a:ext>
            </a:extLst>
          </p:cNvPr>
          <p:cNvSpPr txBox="1">
            <a:spLocks/>
          </p:cNvSpPr>
          <p:nvPr/>
        </p:nvSpPr>
        <p:spPr>
          <a:xfrm>
            <a:off x="1210613" y="285750"/>
            <a:ext cx="10743261" cy="70167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6000" b="0" i="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analysis and statistics  in ecology</a:t>
            </a:r>
            <a:endParaRPr lang="ru-RU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/>
              <p:nvPr/>
            </p:nvSpPr>
            <p:spPr>
              <a:xfrm>
                <a:off x="7261128" y="3164681"/>
                <a:ext cx="4763996" cy="33327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>
                    <a:solidFill>
                      <a:schemeClr val="bg1"/>
                    </a:solidFill>
                  </a:rPr>
                  <a:t>Чтобы ответить на этот вопрос и понять основную идею этого анализа, давайте посчитаем</a:t>
                </a: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r>
                  <a:rPr lang="ru-RU" sz="1600" dirty="0">
                    <a:solidFill>
                      <a:schemeClr val="bg1"/>
                    </a:solidFill>
                  </a:rPr>
                  <a:t>Сумма квадратов отклонений </a:t>
                </a:r>
                <a:r>
                  <a:rPr lang="en-CA" dirty="0">
                    <a:solidFill>
                      <a:schemeClr val="bg1"/>
                    </a:solidFill>
                  </a:rPr>
                  <a:t>-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𝑆𝑆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Дисперсия</a:t>
                </a:r>
                <a:r>
                  <a:rPr lang="en-US" dirty="0">
                    <a:solidFill>
                      <a:schemeClr val="bg1"/>
                    </a:solidFill>
                  </a:rPr>
                  <a:t>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endParaRPr lang="ru-RU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1128" y="3164681"/>
                <a:ext cx="4763996" cy="3332772"/>
              </a:xfrm>
              <a:prstGeom prst="rect">
                <a:avLst/>
              </a:prstGeom>
              <a:blipFill>
                <a:blip r:embed="rId3"/>
                <a:stretch>
                  <a:fillRect l="-7033" t="-9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Таблица 22">
            <a:extLst>
              <a:ext uri="{FF2B5EF4-FFF2-40B4-BE49-F238E27FC236}">
                <a16:creationId xmlns:a16="http://schemas.microsoft.com/office/drawing/2014/main" id="{31B9F70B-CC26-4D43-A692-A21A9E0B476E}"/>
              </a:ext>
            </a:extLst>
          </p:cNvPr>
          <p:cNvGraphicFramePr>
            <a:graphicFrameLocks noGrp="1"/>
          </p:cNvGraphicFramePr>
          <p:nvPr/>
        </p:nvGraphicFramePr>
        <p:xfrm>
          <a:off x="7160422" y="1019713"/>
          <a:ext cx="4529570" cy="18796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16164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50706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119883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097336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0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r>
                        <a:rPr lang="en-US" sz="2000" b="0" cap="none" spc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  <a:r>
                        <a:rPr lang="en-US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52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36421"/>
                  </a:ext>
                </a:extLst>
              </a:tr>
            </a:tbl>
          </a:graphicData>
        </a:graphic>
      </p:graphicFrame>
      <p:graphicFrame>
        <p:nvGraphicFramePr>
          <p:cNvPr id="13" name="Объект 8">
            <a:extLst>
              <a:ext uri="{FF2B5EF4-FFF2-40B4-BE49-F238E27FC236}">
                <a16:creationId xmlns:a16="http://schemas.microsoft.com/office/drawing/2014/main" id="{ACA68F53-1559-44A1-99C4-CD1B8DE422E6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A19816B-30F0-49BD-ABE2-561A2F9F1663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120B5FD-F900-4EBD-98A6-911AE82F5EB0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C8D47EA-7079-49D9-8FC4-51640BA9F7C2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870848E-3C91-48EE-B0B0-17AF7E95A67C}"/>
              </a:ext>
            </a:extLst>
          </p:cNvPr>
          <p:cNvSpPr/>
          <p:nvPr/>
        </p:nvSpPr>
        <p:spPr>
          <a:xfrm>
            <a:off x="5692140" y="2133546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120CE38-C6F9-4D6D-96E6-545173DDCCF7}"/>
              </a:ext>
            </a:extLst>
          </p:cNvPr>
          <p:cNvSpPr/>
          <p:nvPr/>
        </p:nvSpPr>
        <p:spPr>
          <a:xfrm>
            <a:off x="5706195" y="3333493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BB07039-C405-41BD-B167-E7E4CADC0532}"/>
              </a:ext>
            </a:extLst>
          </p:cNvPr>
          <p:cNvSpPr/>
          <p:nvPr/>
        </p:nvSpPr>
        <p:spPr>
          <a:xfrm>
            <a:off x="5706195" y="2797899"/>
            <a:ext cx="9669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en-US" sz="2400" b="1" baseline="-25000" dirty="0">
                <a:solidFill>
                  <a:srgbClr val="ED6BB8"/>
                </a:solidFill>
              </a:rPr>
              <a:t>0</a:t>
            </a:r>
            <a:r>
              <a:rPr lang="ru-RU" sz="2400" b="1" baseline="-25000" dirty="0" err="1">
                <a:solidFill>
                  <a:srgbClr val="ED6BB8"/>
                </a:solidFill>
              </a:rPr>
              <a:t>бщее</a:t>
            </a:r>
            <a:endParaRPr lang="ru-RU" sz="2400" b="1" baseline="-25000" dirty="0">
              <a:solidFill>
                <a:srgbClr val="ED6BB8"/>
              </a:solidFill>
            </a:endParaRPr>
          </a:p>
        </p:txBody>
      </p:sp>
      <p:sp>
        <p:nvSpPr>
          <p:cNvPr id="20" name="Заголовок 4">
            <a:extLst>
              <a:ext uri="{FF2B5EF4-FFF2-40B4-BE49-F238E27FC236}">
                <a16:creationId xmlns:a16="http://schemas.microsoft.com/office/drawing/2014/main" id="{84366459-2299-4C9B-BFE3-2E572EA32AB3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090608" y="280278"/>
            <a:ext cx="4763997" cy="792384"/>
          </a:xfrm>
        </p:spPr>
        <p:txBody>
          <a:bodyPr rtlCol="0">
            <a:noAutofit/>
          </a:bodyPr>
          <a:lstStyle/>
          <a:p>
            <a:pPr rtl="0"/>
            <a:r>
              <a:rPr lang="ru-RU" sz="3200" dirty="0"/>
              <a:t>Зачем нам дисперсия</a:t>
            </a:r>
            <a:r>
              <a:rPr lang="en-US" sz="3200" dirty="0"/>
              <a:t>?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60721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/>
              <p:nvPr/>
            </p:nvSpPr>
            <p:spPr>
              <a:xfrm>
                <a:off x="7261128" y="3164681"/>
                <a:ext cx="4763996" cy="33327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>
                    <a:solidFill>
                      <a:schemeClr val="bg1"/>
                    </a:solidFill>
                  </a:rPr>
                  <a:t>Чтобы ответить на этот вопрос и понять основную идею этого анализа, давайте посчитаем</a:t>
                </a: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r>
                  <a:rPr lang="ru-RU" sz="1600" dirty="0">
                    <a:solidFill>
                      <a:schemeClr val="bg1"/>
                    </a:solidFill>
                  </a:rPr>
                  <a:t>Сумма квадратов отклонений </a:t>
                </a:r>
                <a:r>
                  <a:rPr lang="en-CA" dirty="0">
                    <a:solidFill>
                      <a:schemeClr val="bg1"/>
                    </a:solidFill>
                  </a:rPr>
                  <a:t>-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𝑆𝑆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Дисперсия</a:t>
                </a:r>
                <a:r>
                  <a:rPr lang="en-US" dirty="0">
                    <a:solidFill>
                      <a:schemeClr val="bg1"/>
                    </a:solidFill>
                  </a:rPr>
                  <a:t>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endParaRPr lang="ru-RU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1128" y="3164681"/>
                <a:ext cx="4763996" cy="3332772"/>
              </a:xfrm>
              <a:prstGeom prst="rect">
                <a:avLst/>
              </a:prstGeom>
              <a:blipFill>
                <a:blip r:embed="rId3"/>
                <a:stretch>
                  <a:fillRect l="-7033" t="-9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Таблица 22">
            <a:extLst>
              <a:ext uri="{FF2B5EF4-FFF2-40B4-BE49-F238E27FC236}">
                <a16:creationId xmlns:a16="http://schemas.microsoft.com/office/drawing/2014/main" id="{31B9F70B-CC26-4D43-A692-A21A9E0B4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938441"/>
              </p:ext>
            </p:extLst>
          </p:nvPr>
        </p:nvGraphicFramePr>
        <p:xfrm>
          <a:off x="7160422" y="1019713"/>
          <a:ext cx="4529570" cy="18796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16164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50706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119883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097336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0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r>
                        <a:rPr lang="en-US" sz="2000" b="0" cap="none" spc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  <a:r>
                        <a:rPr lang="en-US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52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36421"/>
                  </a:ext>
                </a:extLst>
              </a:tr>
            </a:tbl>
          </a:graphicData>
        </a:graphic>
      </p:graphicFrame>
      <p:graphicFrame>
        <p:nvGraphicFramePr>
          <p:cNvPr id="13" name="Объект 8">
            <a:extLst>
              <a:ext uri="{FF2B5EF4-FFF2-40B4-BE49-F238E27FC236}">
                <a16:creationId xmlns:a16="http://schemas.microsoft.com/office/drawing/2014/main" id="{ACA68F53-1559-44A1-99C4-CD1B8DE422E6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A19816B-30F0-49BD-ABE2-561A2F9F1663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120B5FD-F900-4EBD-98A6-911AE82F5EB0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C8D47EA-7079-49D9-8FC4-51640BA9F7C2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870848E-3C91-48EE-B0B0-17AF7E95A67C}"/>
              </a:ext>
            </a:extLst>
          </p:cNvPr>
          <p:cNvSpPr/>
          <p:nvPr/>
        </p:nvSpPr>
        <p:spPr>
          <a:xfrm>
            <a:off x="5692140" y="2133546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120CE38-C6F9-4D6D-96E6-545173DDCCF7}"/>
              </a:ext>
            </a:extLst>
          </p:cNvPr>
          <p:cNvSpPr/>
          <p:nvPr/>
        </p:nvSpPr>
        <p:spPr>
          <a:xfrm>
            <a:off x="5706195" y="3333493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BB07039-C405-41BD-B167-E7E4CADC0532}"/>
              </a:ext>
            </a:extLst>
          </p:cNvPr>
          <p:cNvSpPr/>
          <p:nvPr/>
        </p:nvSpPr>
        <p:spPr>
          <a:xfrm>
            <a:off x="5706195" y="2797899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en-US" sz="2400" b="1" baseline="-25000" dirty="0">
                <a:solidFill>
                  <a:srgbClr val="ED6BB8"/>
                </a:solidFill>
              </a:rPr>
              <a:t>0</a:t>
            </a:r>
            <a:endParaRPr lang="ru-RU" sz="2400" b="1" baseline="-25000" dirty="0">
              <a:solidFill>
                <a:srgbClr val="ED6BB8"/>
              </a:solidFill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E4484B8-166D-423A-8B49-6A4843316A8F}"/>
              </a:ext>
            </a:extLst>
          </p:cNvPr>
          <p:cNvCxnSpPr>
            <a:cxnSpLocks/>
          </p:cNvCxnSpPr>
          <p:nvPr/>
        </p:nvCxnSpPr>
        <p:spPr>
          <a:xfrm>
            <a:off x="3502163" y="3080043"/>
            <a:ext cx="0" cy="1038400"/>
          </a:xfrm>
          <a:prstGeom prst="line">
            <a:avLst/>
          </a:prstGeom>
          <a:ln w="38100">
            <a:solidFill>
              <a:srgbClr val="94C7C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F9D2F165-A14D-4672-92E5-CA3152A1090A}"/>
              </a:ext>
            </a:extLst>
          </p:cNvPr>
          <p:cNvSpPr/>
          <p:nvPr/>
        </p:nvSpPr>
        <p:spPr>
          <a:xfrm>
            <a:off x="3102695" y="3850966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94C7C1"/>
                </a:solidFill>
              </a:rPr>
              <a:t>σ</a:t>
            </a:r>
            <a:r>
              <a:rPr lang="en-US" baseline="30000" dirty="0">
                <a:solidFill>
                  <a:srgbClr val="94C7C1"/>
                </a:solidFill>
              </a:rPr>
              <a:t>2</a:t>
            </a:r>
            <a:endParaRPr lang="ru-RU" baseline="30000" dirty="0">
              <a:solidFill>
                <a:srgbClr val="94C7C1"/>
              </a:solidFill>
            </a:endParaRPr>
          </a:p>
        </p:txBody>
      </p: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B7C964A6-F5E8-4687-A5B9-45B9C09E2C55}"/>
              </a:ext>
            </a:extLst>
          </p:cNvPr>
          <p:cNvCxnSpPr>
            <a:cxnSpLocks/>
          </p:cNvCxnSpPr>
          <p:nvPr/>
        </p:nvCxnSpPr>
        <p:spPr>
          <a:xfrm>
            <a:off x="1507946" y="2017582"/>
            <a:ext cx="0" cy="780317"/>
          </a:xfrm>
          <a:prstGeom prst="line">
            <a:avLst/>
          </a:prstGeom>
          <a:ln w="38100">
            <a:solidFill>
              <a:srgbClr val="EBB6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7A0E5456-2EFF-4F97-8E42-F011CC22C8F8}"/>
              </a:ext>
            </a:extLst>
          </p:cNvPr>
          <p:cNvSpPr/>
          <p:nvPr/>
        </p:nvSpPr>
        <p:spPr>
          <a:xfrm>
            <a:off x="1108478" y="189334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BB696"/>
                </a:solidFill>
              </a:rPr>
              <a:t>σ</a:t>
            </a:r>
            <a:r>
              <a:rPr lang="en-US" baseline="30000" dirty="0">
                <a:solidFill>
                  <a:srgbClr val="EBB696"/>
                </a:solidFill>
              </a:rPr>
              <a:t>2</a:t>
            </a:r>
            <a:endParaRPr lang="ru-RU" baseline="30000" dirty="0">
              <a:solidFill>
                <a:srgbClr val="EBB696"/>
              </a:solidFill>
            </a:endParaRP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E7E63140-CDAC-424A-814C-B68C6EBC9E50}"/>
              </a:ext>
            </a:extLst>
          </p:cNvPr>
          <p:cNvCxnSpPr>
            <a:cxnSpLocks/>
          </p:cNvCxnSpPr>
          <p:nvPr/>
        </p:nvCxnSpPr>
        <p:spPr>
          <a:xfrm>
            <a:off x="6412684" y="2015435"/>
            <a:ext cx="1" cy="2003250"/>
          </a:xfrm>
          <a:prstGeom prst="line">
            <a:avLst/>
          </a:prstGeom>
          <a:ln w="38100">
            <a:solidFill>
              <a:srgbClr val="ED6BB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B5D9414D-C18D-449D-B5CA-ACD5E1D1FF76}"/>
              </a:ext>
            </a:extLst>
          </p:cNvPr>
          <p:cNvSpPr/>
          <p:nvPr/>
        </p:nvSpPr>
        <p:spPr>
          <a:xfrm>
            <a:off x="6425822" y="2805420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D6BB8"/>
                </a:solidFill>
              </a:rPr>
              <a:t>σ</a:t>
            </a:r>
            <a:r>
              <a:rPr lang="en-US" baseline="30000" dirty="0">
                <a:solidFill>
                  <a:srgbClr val="ED6BB8"/>
                </a:solidFill>
              </a:rPr>
              <a:t>2</a:t>
            </a:r>
            <a:endParaRPr lang="ru-RU" baseline="30000" dirty="0">
              <a:solidFill>
                <a:srgbClr val="ED6BB8"/>
              </a:solidFill>
            </a:endParaRPr>
          </a:p>
        </p:txBody>
      </p:sp>
      <p:sp>
        <p:nvSpPr>
          <p:cNvPr id="20" name="Заголовок 4">
            <a:extLst>
              <a:ext uri="{FF2B5EF4-FFF2-40B4-BE49-F238E27FC236}">
                <a16:creationId xmlns:a16="http://schemas.microsoft.com/office/drawing/2014/main" id="{84366459-2299-4C9B-BFE3-2E572EA32AB3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090608" y="280278"/>
            <a:ext cx="4763997" cy="792384"/>
          </a:xfrm>
        </p:spPr>
        <p:txBody>
          <a:bodyPr rtlCol="0">
            <a:noAutofit/>
          </a:bodyPr>
          <a:lstStyle/>
          <a:p>
            <a:pPr rtl="0"/>
            <a:r>
              <a:rPr lang="ru-RU" sz="3200" dirty="0"/>
              <a:t>Зачем нам дисперсия</a:t>
            </a:r>
            <a:r>
              <a:rPr lang="en-US" sz="3200" dirty="0"/>
              <a:t>?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32039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/>
              <p:nvPr/>
            </p:nvSpPr>
            <p:spPr>
              <a:xfrm>
                <a:off x="7261128" y="3164681"/>
                <a:ext cx="4763996" cy="36194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>
                    <a:solidFill>
                      <a:schemeClr val="bg1"/>
                    </a:solidFill>
                  </a:rPr>
                  <a:t>Чтобы ответить на этот вопрос и понять основную идею этого анализа, давайте посчитаем</a:t>
                </a: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r>
                  <a:rPr lang="ru-RU" sz="1600" dirty="0">
                    <a:solidFill>
                      <a:schemeClr val="bg1"/>
                    </a:solidFill>
                  </a:rPr>
                  <a:t>Сумма квадратов отклонений </a:t>
                </a:r>
                <a:r>
                  <a:rPr lang="en-CA" dirty="0">
                    <a:solidFill>
                      <a:schemeClr val="bg1"/>
                    </a:solidFill>
                  </a:rPr>
                  <a:t>-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𝑆𝑆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Дисперсия</a:t>
                </a:r>
                <a:r>
                  <a:rPr lang="en-US" dirty="0">
                    <a:solidFill>
                      <a:schemeClr val="bg1"/>
                    </a:solidFill>
                  </a:rPr>
                  <a:t>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Стандартное отклонение </a:t>
                </a:r>
                <a14:m>
                  <m:oMath xmlns:m="http://schemas.openxmlformats.org/officeDocument/2006/math">
                    <m:r>
                      <a:rPr lang="ru-RU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ru-RU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e>
                    </m:rad>
                  </m:oMath>
                </a14:m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endParaRPr lang="ru-RU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1128" y="3164681"/>
                <a:ext cx="4763996" cy="3619452"/>
              </a:xfrm>
              <a:prstGeom prst="rect">
                <a:avLst/>
              </a:prstGeom>
              <a:blipFill>
                <a:blip r:embed="rId3"/>
                <a:stretch>
                  <a:fillRect l="-7033" t="-8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Таблица 22">
            <a:extLst>
              <a:ext uri="{FF2B5EF4-FFF2-40B4-BE49-F238E27FC236}">
                <a16:creationId xmlns:a16="http://schemas.microsoft.com/office/drawing/2014/main" id="{31B9F70B-CC26-4D43-A692-A21A9E0B4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660300"/>
              </p:ext>
            </p:extLst>
          </p:nvPr>
        </p:nvGraphicFramePr>
        <p:xfrm>
          <a:off x="7160422" y="1019713"/>
          <a:ext cx="4529570" cy="18796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16164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50706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119883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097336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0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r>
                        <a:rPr lang="en-US" sz="2000" b="0" cap="none" spc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  <a:r>
                        <a:rPr lang="en-US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52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36421"/>
                  </a:ext>
                </a:extLst>
              </a:tr>
            </a:tbl>
          </a:graphicData>
        </a:graphic>
      </p:graphicFrame>
      <p:graphicFrame>
        <p:nvGraphicFramePr>
          <p:cNvPr id="13" name="Объект 8">
            <a:extLst>
              <a:ext uri="{FF2B5EF4-FFF2-40B4-BE49-F238E27FC236}">
                <a16:creationId xmlns:a16="http://schemas.microsoft.com/office/drawing/2014/main" id="{ACA68F53-1559-44A1-99C4-CD1B8DE422E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4599680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A19816B-30F0-49BD-ABE2-561A2F9F1663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120B5FD-F900-4EBD-98A6-911AE82F5EB0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C8D47EA-7079-49D9-8FC4-51640BA9F7C2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870848E-3C91-48EE-B0B0-17AF7E95A67C}"/>
              </a:ext>
            </a:extLst>
          </p:cNvPr>
          <p:cNvSpPr/>
          <p:nvPr/>
        </p:nvSpPr>
        <p:spPr>
          <a:xfrm>
            <a:off x="5692140" y="2133546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120CE38-C6F9-4D6D-96E6-545173DDCCF7}"/>
              </a:ext>
            </a:extLst>
          </p:cNvPr>
          <p:cNvSpPr/>
          <p:nvPr/>
        </p:nvSpPr>
        <p:spPr>
          <a:xfrm>
            <a:off x="5706195" y="3333493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BB07039-C405-41BD-B167-E7E4CADC0532}"/>
              </a:ext>
            </a:extLst>
          </p:cNvPr>
          <p:cNvSpPr/>
          <p:nvPr/>
        </p:nvSpPr>
        <p:spPr>
          <a:xfrm>
            <a:off x="5706195" y="2797899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en-US" sz="2400" b="1" baseline="-25000" dirty="0">
                <a:solidFill>
                  <a:srgbClr val="ED6BB8"/>
                </a:solidFill>
              </a:rPr>
              <a:t>0</a:t>
            </a:r>
            <a:endParaRPr lang="ru-RU" sz="2400" b="1" baseline="-25000" dirty="0">
              <a:solidFill>
                <a:srgbClr val="ED6BB8"/>
              </a:solidFill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E4484B8-166D-423A-8B49-6A4843316A8F}"/>
              </a:ext>
            </a:extLst>
          </p:cNvPr>
          <p:cNvCxnSpPr>
            <a:cxnSpLocks/>
          </p:cNvCxnSpPr>
          <p:nvPr/>
        </p:nvCxnSpPr>
        <p:spPr>
          <a:xfrm>
            <a:off x="3502163" y="3080043"/>
            <a:ext cx="0" cy="1038400"/>
          </a:xfrm>
          <a:prstGeom prst="line">
            <a:avLst/>
          </a:prstGeom>
          <a:ln w="38100">
            <a:solidFill>
              <a:srgbClr val="94C7C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F9D2F165-A14D-4672-92E5-CA3152A1090A}"/>
              </a:ext>
            </a:extLst>
          </p:cNvPr>
          <p:cNvSpPr/>
          <p:nvPr/>
        </p:nvSpPr>
        <p:spPr>
          <a:xfrm>
            <a:off x="3102695" y="3850966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94C7C1"/>
                </a:solidFill>
              </a:rPr>
              <a:t>σ</a:t>
            </a:r>
            <a:r>
              <a:rPr lang="en-US" baseline="30000" dirty="0">
                <a:solidFill>
                  <a:srgbClr val="94C7C1"/>
                </a:solidFill>
              </a:rPr>
              <a:t>2</a:t>
            </a:r>
            <a:endParaRPr lang="ru-RU" baseline="30000" dirty="0">
              <a:solidFill>
                <a:srgbClr val="94C7C1"/>
              </a:solidFill>
            </a:endParaRPr>
          </a:p>
        </p:txBody>
      </p: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B7C964A6-F5E8-4687-A5B9-45B9C09E2C55}"/>
              </a:ext>
            </a:extLst>
          </p:cNvPr>
          <p:cNvCxnSpPr>
            <a:cxnSpLocks/>
          </p:cNvCxnSpPr>
          <p:nvPr/>
        </p:nvCxnSpPr>
        <p:spPr>
          <a:xfrm>
            <a:off x="1507946" y="2017582"/>
            <a:ext cx="0" cy="780317"/>
          </a:xfrm>
          <a:prstGeom prst="line">
            <a:avLst/>
          </a:prstGeom>
          <a:ln w="38100">
            <a:solidFill>
              <a:srgbClr val="EBB6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7A0E5456-2EFF-4F97-8E42-F011CC22C8F8}"/>
              </a:ext>
            </a:extLst>
          </p:cNvPr>
          <p:cNvSpPr/>
          <p:nvPr/>
        </p:nvSpPr>
        <p:spPr>
          <a:xfrm>
            <a:off x="1108478" y="189334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BB696"/>
                </a:solidFill>
              </a:rPr>
              <a:t>σ</a:t>
            </a:r>
            <a:r>
              <a:rPr lang="en-US" baseline="30000" dirty="0">
                <a:solidFill>
                  <a:srgbClr val="EBB696"/>
                </a:solidFill>
              </a:rPr>
              <a:t>2</a:t>
            </a:r>
            <a:endParaRPr lang="ru-RU" baseline="30000" dirty="0">
              <a:solidFill>
                <a:srgbClr val="EBB696"/>
              </a:solidFill>
            </a:endParaRP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E7E63140-CDAC-424A-814C-B68C6EBC9E50}"/>
              </a:ext>
            </a:extLst>
          </p:cNvPr>
          <p:cNvCxnSpPr>
            <a:cxnSpLocks/>
          </p:cNvCxnSpPr>
          <p:nvPr/>
        </p:nvCxnSpPr>
        <p:spPr>
          <a:xfrm>
            <a:off x="6412684" y="2015435"/>
            <a:ext cx="1" cy="2003250"/>
          </a:xfrm>
          <a:prstGeom prst="line">
            <a:avLst/>
          </a:prstGeom>
          <a:ln w="38100">
            <a:solidFill>
              <a:srgbClr val="ED6BB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B5D9414D-C18D-449D-B5CA-ACD5E1D1FF76}"/>
              </a:ext>
            </a:extLst>
          </p:cNvPr>
          <p:cNvSpPr/>
          <p:nvPr/>
        </p:nvSpPr>
        <p:spPr>
          <a:xfrm>
            <a:off x="6425822" y="2805420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D6BB8"/>
                </a:solidFill>
              </a:rPr>
              <a:t>σ</a:t>
            </a:r>
            <a:r>
              <a:rPr lang="en-US" baseline="30000" dirty="0">
                <a:solidFill>
                  <a:srgbClr val="ED6BB8"/>
                </a:solidFill>
              </a:rPr>
              <a:t>2</a:t>
            </a:r>
            <a:endParaRPr lang="ru-RU" baseline="30000" dirty="0">
              <a:solidFill>
                <a:srgbClr val="ED6BB8"/>
              </a:solidFill>
            </a:endParaRPr>
          </a:p>
        </p:txBody>
      </p:sp>
      <p:sp>
        <p:nvSpPr>
          <p:cNvPr id="20" name="Заголовок 4">
            <a:extLst>
              <a:ext uri="{FF2B5EF4-FFF2-40B4-BE49-F238E27FC236}">
                <a16:creationId xmlns:a16="http://schemas.microsoft.com/office/drawing/2014/main" id="{84366459-2299-4C9B-BFE3-2E572EA32AB3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090608" y="280278"/>
            <a:ext cx="4763997" cy="792384"/>
          </a:xfrm>
        </p:spPr>
        <p:txBody>
          <a:bodyPr rtlCol="0">
            <a:noAutofit/>
          </a:bodyPr>
          <a:lstStyle/>
          <a:p>
            <a:pPr rtl="0"/>
            <a:r>
              <a:rPr lang="ru-RU" sz="3200" dirty="0"/>
              <a:t>Зачем нам дисперсия</a:t>
            </a:r>
            <a:r>
              <a:rPr lang="en-US" sz="3200" dirty="0"/>
              <a:t>?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793928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213600" y="280278"/>
            <a:ext cx="4641006" cy="792384"/>
          </a:xfrm>
        </p:spPr>
        <p:txBody>
          <a:bodyPr rtlCol="0">
            <a:normAutofit/>
          </a:bodyPr>
          <a:lstStyle/>
          <a:p>
            <a:pPr rtl="0"/>
            <a:r>
              <a:rPr lang="ru-RU" sz="4800" dirty="0"/>
              <a:t>Основная идея</a:t>
            </a: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B130A0B-8886-47F4-A5C2-2AF8E0417E9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37059603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Таблица 22">
            <a:extLst>
              <a:ext uri="{FF2B5EF4-FFF2-40B4-BE49-F238E27FC236}">
                <a16:creationId xmlns:a16="http://schemas.microsoft.com/office/drawing/2014/main" id="{4E5C0788-FD9A-40D1-BF47-7CC197B4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152205"/>
              </p:ext>
            </p:extLst>
          </p:nvPr>
        </p:nvGraphicFramePr>
        <p:xfrm>
          <a:off x="7160422" y="1019713"/>
          <a:ext cx="4529570" cy="18796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038356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71253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326918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993043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5,14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0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r>
                        <a:rPr lang="en-US" sz="2000" b="0" cap="none" spc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  <a:r>
                        <a:rPr lang="en-US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3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3502959"/>
                  </a:ext>
                </a:extLst>
              </a:tr>
            </a:tbl>
          </a:graphicData>
        </a:graphic>
      </p:graphicFrame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B2E53C0D-B219-4976-A0E7-3A45CCF1C6D9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E74EA557-E501-446D-A65F-B13A18A367BD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31ADB0D-ECD2-451D-88DB-E7B36FDA36B4}"/>
              </a:ext>
            </a:extLst>
          </p:cNvPr>
          <p:cNvSpPr/>
          <p:nvPr/>
        </p:nvSpPr>
        <p:spPr>
          <a:xfrm>
            <a:off x="208017" y="2099520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E15FE5C-B608-4689-918B-96A65E1208FA}"/>
              </a:ext>
            </a:extLst>
          </p:cNvPr>
          <p:cNvSpPr/>
          <p:nvPr/>
        </p:nvSpPr>
        <p:spPr>
          <a:xfrm>
            <a:off x="231760" y="3306708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4C300735-8177-418A-ACB4-E43C8410D713}"/>
              </a:ext>
            </a:extLst>
          </p:cNvPr>
          <p:cNvCxnSpPr>
            <a:cxnSpLocks/>
          </p:cNvCxnSpPr>
          <p:nvPr/>
        </p:nvCxnSpPr>
        <p:spPr>
          <a:xfrm>
            <a:off x="6199812" y="2202248"/>
            <a:ext cx="0" cy="780317"/>
          </a:xfrm>
          <a:prstGeom prst="line">
            <a:avLst/>
          </a:prstGeom>
          <a:ln w="38100">
            <a:solidFill>
              <a:srgbClr val="EBB6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5BE86379-39F8-4DF4-85D8-5CF005BFCD11}"/>
              </a:ext>
            </a:extLst>
          </p:cNvPr>
          <p:cNvCxnSpPr>
            <a:cxnSpLocks/>
          </p:cNvCxnSpPr>
          <p:nvPr/>
        </p:nvCxnSpPr>
        <p:spPr>
          <a:xfrm>
            <a:off x="6199812" y="2980285"/>
            <a:ext cx="0" cy="1038400"/>
          </a:xfrm>
          <a:prstGeom prst="line">
            <a:avLst/>
          </a:prstGeom>
          <a:ln w="38100">
            <a:solidFill>
              <a:srgbClr val="94C7C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A8B0F0E-C139-473C-84BB-FAFB644F52A7}"/>
              </a:ext>
            </a:extLst>
          </p:cNvPr>
          <p:cNvCxnSpPr>
            <a:cxnSpLocks/>
          </p:cNvCxnSpPr>
          <p:nvPr/>
        </p:nvCxnSpPr>
        <p:spPr>
          <a:xfrm>
            <a:off x="6412684" y="2015435"/>
            <a:ext cx="1" cy="2003250"/>
          </a:xfrm>
          <a:prstGeom prst="line">
            <a:avLst/>
          </a:prstGeom>
          <a:ln w="38100">
            <a:solidFill>
              <a:srgbClr val="ED6BB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B2D9CA26-4A36-43F6-80B1-34AE0AC2E6B3}"/>
              </a:ext>
            </a:extLst>
          </p:cNvPr>
          <p:cNvSpPr/>
          <p:nvPr/>
        </p:nvSpPr>
        <p:spPr>
          <a:xfrm>
            <a:off x="5800344" y="330670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94C7C1"/>
                </a:solidFill>
              </a:rPr>
              <a:t>σ</a:t>
            </a:r>
            <a:r>
              <a:rPr lang="en-US" baseline="30000" dirty="0">
                <a:solidFill>
                  <a:srgbClr val="94C7C1"/>
                </a:solidFill>
              </a:rPr>
              <a:t>2</a:t>
            </a:r>
            <a:endParaRPr lang="ru-RU" baseline="30000" dirty="0">
              <a:solidFill>
                <a:srgbClr val="94C7C1"/>
              </a:solidFill>
            </a:endParaRPr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7412C439-03A4-4E5F-98D4-6152F1589DCC}"/>
              </a:ext>
            </a:extLst>
          </p:cNvPr>
          <p:cNvSpPr/>
          <p:nvPr/>
        </p:nvSpPr>
        <p:spPr>
          <a:xfrm>
            <a:off x="5787207" y="248952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BB696"/>
                </a:solidFill>
              </a:rPr>
              <a:t>σ</a:t>
            </a:r>
            <a:r>
              <a:rPr lang="en-US" baseline="30000" dirty="0">
                <a:solidFill>
                  <a:srgbClr val="EBB696"/>
                </a:solidFill>
              </a:rPr>
              <a:t>2</a:t>
            </a:r>
            <a:endParaRPr lang="ru-RU" baseline="30000" dirty="0">
              <a:solidFill>
                <a:srgbClr val="EBB696"/>
              </a:solidFill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29C724C0-9BE2-4247-9423-1B7564D0BC44}"/>
              </a:ext>
            </a:extLst>
          </p:cNvPr>
          <p:cNvSpPr/>
          <p:nvPr/>
        </p:nvSpPr>
        <p:spPr>
          <a:xfrm>
            <a:off x="6425822" y="2805420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D6BB8"/>
                </a:solidFill>
              </a:rPr>
              <a:t>σ</a:t>
            </a:r>
            <a:r>
              <a:rPr lang="en-US" baseline="30000" dirty="0">
                <a:solidFill>
                  <a:srgbClr val="ED6BB8"/>
                </a:solidFill>
              </a:rPr>
              <a:t>2</a:t>
            </a:r>
            <a:endParaRPr lang="ru-RU" baseline="30000" dirty="0">
              <a:solidFill>
                <a:srgbClr val="ED6BB8"/>
              </a:solidFill>
            </a:endParaRP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CEFABC-A62C-4B9D-A079-F1F1805B7CC4}"/>
              </a:ext>
            </a:extLst>
          </p:cNvPr>
          <p:cNvSpPr/>
          <p:nvPr/>
        </p:nvSpPr>
        <p:spPr>
          <a:xfrm>
            <a:off x="7294371" y="3080043"/>
            <a:ext cx="463834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SS</a:t>
            </a:r>
            <a:r>
              <a:rPr lang="ru-RU" dirty="0">
                <a:solidFill>
                  <a:schemeClr val="bg1"/>
                </a:solidFill>
              </a:rPr>
              <a:t> для групп равны 31 и 42. Суммируем их – 31+42 = 73. Если мы сравним его с SS всех данных (общее), то увидим, что он в два раза больше - 163 . Можно сказать, что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внутригрупповая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изменчивость</a:t>
            </a:r>
            <a:r>
              <a:rPr lang="ru-RU" dirty="0">
                <a:solidFill>
                  <a:schemeClr val="bg1"/>
                </a:solidFill>
              </a:rPr>
              <a:t> (показанная групповой </a:t>
            </a:r>
            <a:r>
              <a:rPr lang="en-US" dirty="0">
                <a:solidFill>
                  <a:schemeClr val="bg1"/>
                </a:solidFill>
              </a:rPr>
              <a:t>SS</a:t>
            </a:r>
            <a:r>
              <a:rPr lang="ru-RU" dirty="0">
                <a:solidFill>
                  <a:schemeClr val="bg1"/>
                </a:solidFill>
              </a:rPr>
              <a:t> или дисперсией )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дает гораздо меньшую часть от общей изменчивости.</a:t>
            </a:r>
          </a:p>
          <a:p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Надеюсь, довольно очевидно, что разница между внутригрупповой и </a:t>
            </a:r>
            <a:r>
              <a:rPr lang="ru-RU" dirty="0" err="1">
                <a:solidFill>
                  <a:schemeClr val="bg1"/>
                </a:solidFill>
              </a:rPr>
              <a:t>общегрупповой</a:t>
            </a:r>
            <a:r>
              <a:rPr lang="ru-RU" dirty="0">
                <a:solidFill>
                  <a:schemeClr val="bg1"/>
                </a:solidFill>
              </a:rPr>
              <a:t> дисперсией вызвана разницей между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большой разницей между средними групп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CA6B7839-6536-45DB-A313-90EA33316311}"/>
              </a:ext>
            </a:extLst>
          </p:cNvPr>
          <p:cNvSpPr/>
          <p:nvPr/>
        </p:nvSpPr>
        <p:spPr>
          <a:xfrm>
            <a:off x="1133441" y="1228726"/>
            <a:ext cx="4692648" cy="4225483"/>
          </a:xfrm>
          <a:prstGeom prst="ellipse">
            <a:avLst/>
          </a:prstGeom>
          <a:noFill/>
          <a:ln w="28575">
            <a:solidFill>
              <a:srgbClr val="ED6BB8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D4FD6A6-0BE4-4441-A317-BD413AD2B214}"/>
              </a:ext>
            </a:extLst>
          </p:cNvPr>
          <p:cNvSpPr/>
          <p:nvPr/>
        </p:nvSpPr>
        <p:spPr>
          <a:xfrm>
            <a:off x="1494810" y="1309574"/>
            <a:ext cx="1860594" cy="2227375"/>
          </a:xfrm>
          <a:prstGeom prst="ellipse">
            <a:avLst/>
          </a:prstGeom>
          <a:noFill/>
          <a:ln w="28575">
            <a:solidFill>
              <a:srgbClr val="EBB696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29D9DEC-22BE-4625-B8E7-95BD99727600}"/>
              </a:ext>
            </a:extLst>
          </p:cNvPr>
          <p:cNvSpPr/>
          <p:nvPr/>
        </p:nvSpPr>
        <p:spPr>
          <a:xfrm>
            <a:off x="3745232" y="2431862"/>
            <a:ext cx="1979558" cy="2400485"/>
          </a:xfrm>
          <a:prstGeom prst="ellipse">
            <a:avLst/>
          </a:prstGeom>
          <a:noFill/>
          <a:ln w="28575">
            <a:solidFill>
              <a:srgbClr val="92C5BF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232D7011-C60C-4B50-969B-F3375499BF5D}"/>
              </a:ext>
            </a:extLst>
          </p:cNvPr>
          <p:cNvCxnSpPr>
            <a:cxnSpLocks/>
          </p:cNvCxnSpPr>
          <p:nvPr/>
        </p:nvCxnSpPr>
        <p:spPr>
          <a:xfrm flipH="1">
            <a:off x="3473574" y="2412023"/>
            <a:ext cx="6192" cy="1183298"/>
          </a:xfrm>
          <a:prstGeom prst="straightConnector1">
            <a:avLst/>
          </a:prstGeom>
          <a:ln w="25400">
            <a:solidFill>
              <a:srgbClr val="439EB7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527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27A81-F143-497D-B0A4-E5CE360BE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Как проверить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254BC6F-C12D-42BC-935A-01F451E8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14</a:t>
            </a:fld>
            <a:endParaRPr lang="ru-RU" noProof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45A5885-8DE1-40F2-BE42-34614CC58783}"/>
              </a:ext>
            </a:extLst>
          </p:cNvPr>
          <p:cNvSpPr/>
          <p:nvPr/>
        </p:nvSpPr>
        <p:spPr>
          <a:xfrm>
            <a:off x="362343" y="431747"/>
            <a:ext cx="534035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Поскольку мы сравниваем  внутригрупповую вариабельность с вариабельностью данных в целом, давайте попробуем оценить эту внутригрупповую изменчивость.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Для этого просуммируем внутригрупповые суммы квадратов отклонений - </a:t>
            </a:r>
            <a:r>
              <a:rPr lang="en-US" dirty="0">
                <a:solidFill>
                  <a:schemeClr val="bg1"/>
                </a:solidFill>
              </a:rPr>
              <a:t>SS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- 31.44+42.23 = 73.67.</a:t>
            </a:r>
            <a:r>
              <a:rPr lang="ru-RU" dirty="0">
                <a:solidFill>
                  <a:schemeClr val="bg1"/>
                </a:solidFill>
              </a:rPr>
              <a:t> Эта сумма будет характеризовать ту часть вариабельности, которая образовалась внутри каждой из групп независимо и является непосредственной характеристикой групп.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Как вы помните общая сумма квадратов отклонений </a:t>
            </a:r>
            <a:r>
              <a:rPr lang="en-US" dirty="0">
                <a:solidFill>
                  <a:schemeClr val="bg1"/>
                </a:solidFill>
              </a:rPr>
              <a:t>SS  = 163.1</a:t>
            </a:r>
            <a:r>
              <a:rPr lang="ru-RU" dirty="0">
                <a:solidFill>
                  <a:schemeClr val="bg1"/>
                </a:solidFill>
              </a:rPr>
              <a:t>, а значит какая-то часть вариабельности осталась без объяснения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Мы будем объяснять эту вариабельность разницей между группами(точнее их средними)</a:t>
            </a:r>
            <a:r>
              <a:rPr lang="en-US" dirty="0">
                <a:solidFill>
                  <a:schemeClr val="bg1"/>
                </a:solidFill>
              </a:rPr>
              <a:t> – 163.1 – 73.67 = 89.43 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Внутригрупповая изменчивость называют </a:t>
            </a:r>
            <a:r>
              <a:rPr lang="ru-RU" dirty="0">
                <a:solidFill>
                  <a:srgbClr val="ED6BB8"/>
                </a:solidFill>
              </a:rPr>
              <a:t>ошибкой, </a:t>
            </a:r>
            <a:r>
              <a:rPr lang="ru-RU" dirty="0">
                <a:solidFill>
                  <a:schemeClr val="bg1"/>
                </a:solidFill>
              </a:rPr>
              <a:t>а   вариабельность из-за разницы между группами называют </a:t>
            </a:r>
            <a:r>
              <a:rPr lang="ru-RU" dirty="0">
                <a:solidFill>
                  <a:srgbClr val="ED6BB8"/>
                </a:solidFill>
              </a:rPr>
              <a:t>эффект</a:t>
            </a:r>
            <a:r>
              <a:rPr lang="ru-RU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43E9381-7DDA-4A5C-947F-F8974F18327D}"/>
              </a:ext>
            </a:extLst>
          </p:cNvPr>
          <p:cNvSpPr/>
          <p:nvPr/>
        </p:nvSpPr>
        <p:spPr>
          <a:xfrm>
            <a:off x="6216650" y="4256067"/>
            <a:ext cx="604520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100" dirty="0"/>
              <a:t>Ошибка - </a:t>
            </a:r>
            <a:r>
              <a:rPr lang="en-US" sz="2100" dirty="0"/>
              <a:t>Error SS:</a:t>
            </a:r>
          </a:p>
          <a:p>
            <a:r>
              <a:rPr lang="en-US" sz="2100" dirty="0"/>
              <a:t>SSE  =  SS1 + SS2  = 31.44  + 42,23   = 73.67</a:t>
            </a:r>
          </a:p>
          <a:p>
            <a:endParaRPr lang="en-US" sz="2100" dirty="0"/>
          </a:p>
          <a:p>
            <a:r>
              <a:rPr lang="ru-RU" sz="2100" dirty="0"/>
              <a:t>Эффект - </a:t>
            </a:r>
            <a:r>
              <a:rPr lang="en-US" sz="2100" dirty="0"/>
              <a:t>Effect SS:</a:t>
            </a:r>
          </a:p>
          <a:p>
            <a:r>
              <a:rPr lang="en-US" sz="2100" dirty="0"/>
              <a:t>SSG = SS0 – SSE =  163.10 – 73.67  = 89.43</a:t>
            </a:r>
          </a:p>
        </p:txBody>
      </p:sp>
      <p:graphicFrame>
        <p:nvGraphicFramePr>
          <p:cNvPr id="9" name="Таблица 22">
            <a:extLst>
              <a:ext uri="{FF2B5EF4-FFF2-40B4-BE49-F238E27FC236}">
                <a16:creationId xmlns:a16="http://schemas.microsoft.com/office/drawing/2014/main" id="{BBDF9AAE-BD4B-4F6B-B9AC-A00AEED52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589788"/>
              </p:ext>
            </p:extLst>
          </p:nvPr>
        </p:nvGraphicFramePr>
        <p:xfrm>
          <a:off x="6527801" y="1458111"/>
          <a:ext cx="5256210" cy="22860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630884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714699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562088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348539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Группа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 1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Группа 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2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μ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6</a:t>
                      </a:r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3.4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7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SS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31.4</a:t>
                      </a:r>
                      <a:r>
                        <a:rPr lang="en-US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163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r>
                        <a:rPr lang="en-US" sz="2400" b="0" cap="none" spc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2</a:t>
                      </a:r>
                      <a:endParaRPr lang="ru-RU" sz="2400" b="0" cap="none" spc="0" baseline="30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2.6</a:t>
                      </a:r>
                      <a:r>
                        <a:rPr lang="en-US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10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3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3502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1882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254BC6F-C12D-42BC-935A-01F451E8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15</a:t>
            </a:fld>
            <a:endParaRPr lang="ru-RU" noProof="0"/>
          </a:p>
        </p:txBody>
      </p:sp>
      <p:graphicFrame>
        <p:nvGraphicFramePr>
          <p:cNvPr id="5" name="Таблица 22">
            <a:extLst>
              <a:ext uri="{FF2B5EF4-FFF2-40B4-BE49-F238E27FC236}">
                <a16:creationId xmlns:a16="http://schemas.microsoft.com/office/drawing/2014/main" id="{DBDA78C4-0595-4698-9EA0-07F05162A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924172"/>
              </p:ext>
            </p:extLst>
          </p:nvPr>
        </p:nvGraphicFramePr>
        <p:xfrm>
          <a:off x="6311622" y="1194160"/>
          <a:ext cx="5256210" cy="22860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630884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714699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562088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348539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Группа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 1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Группа 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2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μ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6</a:t>
                      </a:r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3.4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7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SS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31.4</a:t>
                      </a:r>
                      <a:r>
                        <a:rPr lang="en-US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163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r>
                        <a:rPr lang="en-US" sz="2400" b="0" cap="none" spc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2</a:t>
                      </a:r>
                      <a:endParaRPr lang="ru-RU" sz="2400" b="0" cap="none" spc="0" baseline="30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2.6</a:t>
                      </a:r>
                      <a:r>
                        <a:rPr lang="en-US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10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3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350295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45A5885-8DE1-40F2-BE42-34614CC58783}"/>
                  </a:ext>
                </a:extLst>
              </p:cNvPr>
              <p:cNvSpPr/>
              <p:nvPr/>
            </p:nvSpPr>
            <p:spPr>
              <a:xfrm>
                <a:off x="406680" y="58846"/>
                <a:ext cx="5340351" cy="67403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>
                    <a:solidFill>
                      <a:schemeClr val="bg1"/>
                    </a:solidFill>
                  </a:rPr>
                  <a:t>Следующий шаг - перейти от суммы квадратов отклонений к дисперсии. Для  получения дисперсии из SS мы разделим ее на N-1, где N - общее количество наблюдений. То есть , мы можем назвать дисперсию средней суммой квадратов отклонение и будем записывать ее далее как MS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N-1 также называют степенью свободы и в дальнейшем мы будем записывать ее как </a:t>
                </a:r>
                <a:r>
                  <a:rPr lang="ru-RU" dirty="0" err="1">
                    <a:solidFill>
                      <a:schemeClr val="bg1"/>
                    </a:solidFill>
                  </a:rPr>
                  <a:t>df</a:t>
                </a:r>
                <a:r>
                  <a:rPr lang="ru-RU" dirty="0">
                    <a:solidFill>
                      <a:schemeClr val="bg1"/>
                    </a:solidFill>
                  </a:rPr>
                  <a:t>.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Поскольку степень свободы внутригрупповой вариации (dfE) должна состоять из степеней свободы каждой из  групп.</a:t>
                </a:r>
                <a:br>
                  <a:rPr lang="ru-RU" dirty="0">
                    <a:solidFill>
                      <a:schemeClr val="bg1"/>
                    </a:solidFill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𝑑𝑓𝐸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⋯+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</a:t>
                </a: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Где </a:t>
                </a:r>
                <a:r>
                  <a:rPr lang="ru-RU" dirty="0" err="1">
                    <a:solidFill>
                      <a:schemeClr val="bg1"/>
                    </a:solidFill>
                  </a:rPr>
                  <a:t>n</a:t>
                </a:r>
                <a:r>
                  <a:rPr lang="ru-RU" baseline="-25000" dirty="0" err="1">
                    <a:solidFill>
                      <a:schemeClr val="bg1"/>
                    </a:solidFill>
                  </a:rPr>
                  <a:t>i</a:t>
                </a:r>
                <a:r>
                  <a:rPr lang="ru-RU" dirty="0">
                    <a:solidFill>
                      <a:schemeClr val="bg1"/>
                    </a:solidFill>
                  </a:rPr>
                  <a:t> - количество элементов в i-й группе, а k - количество групп: </a:t>
                </a:r>
                <a:r>
                  <a:rPr lang="en-US" dirty="0" err="1">
                    <a:solidFill>
                      <a:schemeClr val="bg1"/>
                    </a:solidFill>
                  </a:rPr>
                  <a:t>dfE</a:t>
                </a:r>
                <a:r>
                  <a:rPr lang="en-US" dirty="0">
                    <a:solidFill>
                      <a:schemeClr val="bg1"/>
                    </a:solidFill>
                  </a:rPr>
                  <a:t> = 8-1 + 8-1= 16 -2 = 14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Для межгрупповых вариаций количество наблюдений будет равно количеству групп.</a:t>
                </a:r>
              </a:p>
              <a:p>
                <a:r>
                  <a:rPr lang="en-US" dirty="0" err="1">
                    <a:solidFill>
                      <a:schemeClr val="bg1"/>
                    </a:solidFill>
                  </a:rPr>
                  <a:t>dfG</a:t>
                </a:r>
                <a:r>
                  <a:rPr lang="en-US" dirty="0">
                    <a:solidFill>
                      <a:schemeClr val="bg1"/>
                    </a:solidFill>
                  </a:rPr>
                  <a:t>  = k -1 = 1 </a:t>
                </a: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Тогда</a:t>
                </a:r>
                <a:r>
                  <a:rPr lang="en-US" dirty="0">
                    <a:solidFill>
                      <a:schemeClr val="bg1"/>
                    </a:solidFill>
                  </a:rPr>
                  <a:t>: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MSE = SSE/</a:t>
                </a:r>
                <a:r>
                  <a:rPr lang="en-US" dirty="0" err="1">
                    <a:solidFill>
                      <a:schemeClr val="bg1"/>
                    </a:solidFill>
                  </a:rPr>
                  <a:t>dfE</a:t>
                </a:r>
                <a:r>
                  <a:rPr lang="en-US" dirty="0">
                    <a:solidFill>
                      <a:schemeClr val="bg1"/>
                    </a:solidFill>
                  </a:rPr>
                  <a:t> = 73.67  / 14 = 5.26 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MSG = SSG/</a:t>
                </a:r>
                <a:r>
                  <a:rPr lang="en-US" dirty="0" err="1">
                    <a:solidFill>
                      <a:schemeClr val="bg1"/>
                    </a:solidFill>
                  </a:rPr>
                  <a:t>dfG</a:t>
                </a:r>
                <a:r>
                  <a:rPr lang="en-US" dirty="0">
                    <a:solidFill>
                      <a:schemeClr val="bg1"/>
                    </a:solidFill>
                  </a:rPr>
                  <a:t> = 89.43 / 1= 89.43</a:t>
                </a:r>
              </a:p>
            </p:txBody>
          </p:sp>
        </mc:Choice>
        <mc:Fallback xmlns="">
          <p:sp>
            <p:nvSpPr>
              <p:cNvPr id="6" name="Прямоугольник 5">
                <a:extLst>
                  <a:ext uri="{FF2B5EF4-FFF2-40B4-BE49-F238E27FC236}">
                    <a16:creationId xmlns:a16="http://schemas.microsoft.com/office/drawing/2014/main" id="{B45A5885-8DE1-40F2-BE42-34614CC587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680" y="58846"/>
                <a:ext cx="5340351" cy="6740307"/>
              </a:xfrm>
              <a:prstGeom prst="rect">
                <a:avLst/>
              </a:prstGeom>
              <a:blipFill>
                <a:blip r:embed="rId2"/>
                <a:stretch>
                  <a:fillRect l="-1027" t="-543" b="-5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43E9381-7DDA-4A5C-947F-F8974F18327D}"/>
              </a:ext>
            </a:extLst>
          </p:cNvPr>
          <p:cNvSpPr/>
          <p:nvPr/>
        </p:nvSpPr>
        <p:spPr>
          <a:xfrm>
            <a:off x="6444971" y="3810058"/>
            <a:ext cx="60452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/>
              <a:t>Error SS = SSE  =  31.44  + 42,23   = 73.67</a:t>
            </a:r>
          </a:p>
          <a:p>
            <a:r>
              <a:rPr lang="en-US" sz="2100" dirty="0"/>
              <a:t>Effect SS  = SSG= 163.10 – 73.67  = 89.43</a:t>
            </a:r>
          </a:p>
          <a:p>
            <a:endParaRPr lang="en-US" sz="2100" dirty="0"/>
          </a:p>
          <a:p>
            <a:r>
              <a:rPr lang="en-US" sz="2100" dirty="0" err="1"/>
              <a:t>dfG</a:t>
            </a:r>
            <a:r>
              <a:rPr lang="en-US" sz="2100" dirty="0"/>
              <a:t> = k -1 = 2 – 1 = 1</a:t>
            </a:r>
          </a:p>
          <a:p>
            <a:r>
              <a:rPr lang="en-US" sz="2100" dirty="0" err="1"/>
              <a:t>dfE</a:t>
            </a:r>
            <a:r>
              <a:rPr lang="en-US" sz="2100" dirty="0"/>
              <a:t> = n – k = 16 - 2 = 14</a:t>
            </a:r>
          </a:p>
          <a:p>
            <a:r>
              <a:rPr lang="en-US" sz="2100" dirty="0"/>
              <a:t>MSE = SSE/</a:t>
            </a:r>
            <a:r>
              <a:rPr lang="en-US" sz="2100" dirty="0" err="1"/>
              <a:t>dfe</a:t>
            </a:r>
            <a:r>
              <a:rPr lang="en-US" sz="2100" dirty="0"/>
              <a:t> = 73.67  / 14 = 5.26 </a:t>
            </a:r>
          </a:p>
          <a:p>
            <a:r>
              <a:rPr lang="en-US" sz="2100" dirty="0"/>
              <a:t>MSG = SSG / </a:t>
            </a:r>
            <a:r>
              <a:rPr lang="en-US" sz="2100" dirty="0" err="1"/>
              <a:t>dfg</a:t>
            </a:r>
            <a:r>
              <a:rPr lang="en-US" sz="2100" dirty="0"/>
              <a:t> = 89.43 / 1= 89.43</a:t>
            </a:r>
          </a:p>
          <a:p>
            <a:r>
              <a:rPr lang="en-US" sz="2100" dirty="0"/>
              <a:t>F = MSG/MSE = 89.43 / 5,26 = 17.0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F3BDF418-7A28-45E5-88BB-63A8CC454E08}"/>
              </a:ext>
            </a:extLst>
          </p:cNvPr>
          <p:cNvSpPr txBox="1">
            <a:spLocks/>
          </p:cNvSpPr>
          <p:nvPr/>
        </p:nvSpPr>
        <p:spPr>
          <a:xfrm>
            <a:off x="6311622" y="235355"/>
            <a:ext cx="5105400" cy="6846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Как проверить</a:t>
            </a:r>
            <a:r>
              <a:rPr lang="en-US" dirty="0"/>
              <a:t>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8184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27A81-F143-497D-B0A4-E5CE360BE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24075"/>
            <a:ext cx="6096000" cy="684633"/>
          </a:xfrm>
        </p:spPr>
        <p:txBody>
          <a:bodyPr>
            <a:noAutofit/>
          </a:bodyPr>
          <a:lstStyle/>
          <a:p>
            <a:r>
              <a:rPr lang="ru-RU" sz="3600" dirty="0"/>
              <a:t>Распределение Фишера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254BC6F-C12D-42BC-935A-01F451E8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16</a:t>
            </a:fld>
            <a:endParaRPr lang="ru-RU" noProof="0"/>
          </a:p>
        </p:txBody>
      </p:sp>
      <p:graphicFrame>
        <p:nvGraphicFramePr>
          <p:cNvPr id="5" name="Таблица 22">
            <a:extLst>
              <a:ext uri="{FF2B5EF4-FFF2-40B4-BE49-F238E27FC236}">
                <a16:creationId xmlns:a16="http://schemas.microsoft.com/office/drawing/2014/main" id="{DBDA78C4-0595-4698-9EA0-07F05162A70D}"/>
              </a:ext>
            </a:extLst>
          </p:cNvPr>
          <p:cNvGraphicFramePr>
            <a:graphicFrameLocks noGrp="1"/>
          </p:cNvGraphicFramePr>
          <p:nvPr/>
        </p:nvGraphicFramePr>
        <p:xfrm>
          <a:off x="6894080" y="1445163"/>
          <a:ext cx="4529570" cy="22860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687820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301750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Group 1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Group 2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United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μ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6</a:t>
                      </a:r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3.4</a:t>
                      </a:r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7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SS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31.4</a:t>
                      </a:r>
                      <a:r>
                        <a:rPr lang="en-US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163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r>
                        <a:rPr lang="en-US" sz="2400" b="0" cap="none" spc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2</a:t>
                      </a:r>
                      <a:endParaRPr lang="ru-RU" sz="2400" b="0" cap="none" spc="0" baseline="30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2.6</a:t>
                      </a:r>
                      <a:r>
                        <a:rPr lang="en-US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4</a:t>
                      </a:r>
                      <a:endParaRPr lang="ru-RU" sz="2400" b="0" i="0" u="none" strike="noStrike" dirty="0">
                        <a:solidFill>
                          <a:srgbClr val="00B05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10</a:t>
                      </a:r>
                      <a:endParaRPr lang="ru-RU" sz="2400" b="0" i="0" u="none" strike="noStrike" dirty="0">
                        <a:solidFill>
                          <a:srgbClr val="ED6BB8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3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σ</a:t>
                      </a:r>
                      <a:endParaRPr lang="ru-RU" sz="24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400" b="0" i="0" u="none" strike="noStrike" dirty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.</a:t>
                      </a:r>
                      <a:r>
                        <a:rPr lang="en-US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2</a:t>
                      </a:r>
                      <a:r>
                        <a:rPr lang="ru-RU" sz="2400" b="0" i="0" u="none" strike="noStrike" dirty="0">
                          <a:solidFill>
                            <a:srgbClr val="ED6BB8"/>
                          </a:solidFill>
                          <a:effectLst/>
                          <a:latin typeface="+mj-lt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3502959"/>
                  </a:ext>
                </a:extLst>
              </a:tr>
            </a:tbl>
          </a:graphicData>
        </a:graphic>
      </p:graphicFrame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43E9381-7DDA-4A5C-947F-F8974F18327D}"/>
              </a:ext>
            </a:extLst>
          </p:cNvPr>
          <p:cNvSpPr/>
          <p:nvPr/>
        </p:nvSpPr>
        <p:spPr>
          <a:xfrm>
            <a:off x="6654800" y="5450002"/>
            <a:ext cx="541655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100" dirty="0"/>
              <a:t>Где</a:t>
            </a:r>
            <a:r>
              <a:rPr lang="en-US" sz="2100" dirty="0"/>
              <a:t> P </a:t>
            </a:r>
            <a:r>
              <a:rPr lang="ru-RU" sz="2100" dirty="0"/>
              <a:t>– вероятность нулевой гипотезы </a:t>
            </a:r>
            <a:r>
              <a:rPr lang="en-US" sz="2100" dirty="0"/>
              <a:t>H</a:t>
            </a:r>
            <a:r>
              <a:rPr lang="en-US" sz="2100" baseline="-25000" dirty="0"/>
              <a:t>0</a:t>
            </a:r>
          </a:p>
          <a:p>
            <a:r>
              <a:rPr lang="en-US" sz="2100" dirty="0"/>
              <a:t>d1 = </a:t>
            </a:r>
            <a:r>
              <a:rPr lang="en-US" sz="2100" dirty="0" err="1"/>
              <a:t>dfE</a:t>
            </a:r>
            <a:endParaRPr lang="en-US" sz="2100" dirty="0"/>
          </a:p>
          <a:p>
            <a:r>
              <a:rPr lang="en-US" sz="2100" dirty="0"/>
              <a:t>d2 = </a:t>
            </a:r>
            <a:r>
              <a:rPr lang="en-US" sz="2100" dirty="0" err="1"/>
              <a:t>dfG</a:t>
            </a:r>
            <a:endParaRPr lang="en-US" sz="2100" dirty="0"/>
          </a:p>
          <a:p>
            <a:endParaRPr lang="en-US" sz="21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45A5885-8DE1-40F2-BE42-34614CC58783}"/>
              </a:ext>
            </a:extLst>
          </p:cNvPr>
          <p:cNvSpPr/>
          <p:nvPr/>
        </p:nvSpPr>
        <p:spPr>
          <a:xfrm>
            <a:off x="1706129" y="952304"/>
            <a:ext cx="63292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A95D79-69EB-43CA-BC1B-1C2E1497D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573" y="1059230"/>
            <a:ext cx="5644432" cy="439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0CDC1E-F57C-42AA-BDE1-BA166F97D673}"/>
              </a:ext>
            </a:extLst>
          </p:cNvPr>
          <p:cNvSpPr txBox="1"/>
          <p:nvPr/>
        </p:nvSpPr>
        <p:spPr>
          <a:xfrm rot="16200000">
            <a:off x="6257323" y="3106042"/>
            <a:ext cx="737492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83479C-B29E-4F84-B27D-871CAD2F3727}"/>
              </a:ext>
            </a:extLst>
          </p:cNvPr>
          <p:cNvSpPr txBox="1"/>
          <p:nvPr/>
        </p:nvSpPr>
        <p:spPr>
          <a:xfrm>
            <a:off x="9074150" y="5080670"/>
            <a:ext cx="355600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endParaRPr lang="ru-RU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9C859DAB-482E-4E48-920D-F3C3DF37B181}"/>
              </a:ext>
            </a:extLst>
          </p:cNvPr>
          <p:cNvCxnSpPr/>
          <p:nvPr/>
        </p:nvCxnSpPr>
        <p:spPr>
          <a:xfrm flipV="1">
            <a:off x="11423650" y="4724400"/>
            <a:ext cx="0" cy="8890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4773520-7F67-4602-B2C8-6A218A88C143}"/>
              </a:ext>
            </a:extLst>
          </p:cNvPr>
          <p:cNvCxnSpPr>
            <a:cxnSpLocks/>
          </p:cNvCxnSpPr>
          <p:nvPr/>
        </p:nvCxnSpPr>
        <p:spPr>
          <a:xfrm flipH="1" flipV="1">
            <a:off x="7080250" y="4654550"/>
            <a:ext cx="4343400" cy="5080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609808-430D-48CE-8463-BDC17FB47EA8}"/>
              </a:ext>
            </a:extLst>
          </p:cNvPr>
          <p:cNvSpPr txBox="1"/>
          <p:nvPr/>
        </p:nvSpPr>
        <p:spPr>
          <a:xfrm>
            <a:off x="6460283" y="4475372"/>
            <a:ext cx="503257" cy="276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0.05</a:t>
            </a:r>
            <a:endParaRPr lang="ru-RU" sz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4B9C2F0F-0E87-4AB3-8B81-62F0C95A9B27}"/>
              </a:ext>
            </a:extLst>
          </p:cNvPr>
          <p:cNvCxnSpPr>
            <a:cxnSpLocks/>
          </p:cNvCxnSpPr>
          <p:nvPr/>
        </p:nvCxnSpPr>
        <p:spPr>
          <a:xfrm flipV="1">
            <a:off x="7008956" y="4633857"/>
            <a:ext cx="52244" cy="1643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D130E3B-57AE-446E-89B0-503D60E2CDED}"/>
              </a:ext>
            </a:extLst>
          </p:cNvPr>
          <p:cNvSpPr/>
          <p:nvPr/>
        </p:nvSpPr>
        <p:spPr>
          <a:xfrm>
            <a:off x="325017" y="33499"/>
            <a:ext cx="5340351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Предположим, что нет никакой разницы между группами в этом случае MSG и MSE должны быть очень близки, а их отношение должно быть близко к 1. В качестве тестовой статистики для ANOVA мы будем использовать отношение MSG и MSE, называемую F.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 = MSG / MSE = 89.43/5.26 =17.0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В нашем случае F довольно далеко от 1, но достаточно ли этого? В статистических тестах мы всегда говорим о вероятности нулевой гипотезы H</a:t>
            </a:r>
            <a:r>
              <a:rPr lang="ru-RU" baseline="-25000" dirty="0">
                <a:solidFill>
                  <a:schemeClr val="bg1"/>
                </a:solidFill>
              </a:rPr>
              <a:t>0</a:t>
            </a:r>
            <a:r>
              <a:rPr lang="ru-RU" dirty="0">
                <a:solidFill>
                  <a:schemeClr val="bg1"/>
                </a:solidFill>
              </a:rPr>
              <a:t>, и чтобы оценить вероятность H</a:t>
            </a:r>
            <a:r>
              <a:rPr lang="ru-RU" baseline="-25000" dirty="0">
                <a:solidFill>
                  <a:schemeClr val="bg1"/>
                </a:solidFill>
              </a:rPr>
              <a:t>0</a:t>
            </a:r>
            <a:r>
              <a:rPr lang="ru-RU" dirty="0">
                <a:solidFill>
                  <a:schemeClr val="bg1"/>
                </a:solidFill>
              </a:rPr>
              <a:t>, мы должны использовать F-распределение.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Предлагаемая в статьях Фишера и </a:t>
            </a:r>
            <a:r>
              <a:rPr lang="ru-RU" dirty="0" err="1">
                <a:solidFill>
                  <a:schemeClr val="bg1"/>
                </a:solidFill>
              </a:rPr>
              <a:t>Снедекора</a:t>
            </a:r>
            <a:r>
              <a:rPr lang="ru-RU" dirty="0">
                <a:solidFill>
                  <a:schemeClr val="bg1"/>
                </a:solidFill>
              </a:rPr>
              <a:t> функция распределения позволяет вычислить вероятность нулевой гипотезы по заданным F, </a:t>
            </a:r>
            <a:r>
              <a:rPr lang="ru-RU" dirty="0" err="1">
                <a:solidFill>
                  <a:schemeClr val="bg1"/>
                </a:solidFill>
              </a:rPr>
              <a:t>dfE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dfG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Как вы можете видеть на графике практически для любых </a:t>
            </a:r>
            <a:r>
              <a:rPr lang="ru-RU" dirty="0" err="1">
                <a:solidFill>
                  <a:schemeClr val="bg1"/>
                </a:solidFill>
              </a:rPr>
              <a:t>dfE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dfG</a:t>
            </a:r>
            <a:r>
              <a:rPr lang="ru-RU" dirty="0">
                <a:solidFill>
                  <a:schemeClr val="bg1"/>
                </a:solidFill>
              </a:rPr>
              <a:t>, при условии, что у вас F &gt; 4, вероятность нулевой гипотезы P (H0) &lt;0,05, вы можете запомнить это как практическое правило.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652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213600" y="280278"/>
            <a:ext cx="4641006" cy="792384"/>
          </a:xfrm>
        </p:spPr>
        <p:txBody>
          <a:bodyPr rtlCol="0"/>
          <a:lstStyle/>
          <a:p>
            <a:pPr rtl="0"/>
            <a:r>
              <a:rPr lang="ru-RU" dirty="0"/>
              <a:t>В итоге</a:t>
            </a:r>
          </a:p>
        </p:txBody>
      </p:sp>
      <p:graphicFrame>
        <p:nvGraphicFramePr>
          <p:cNvPr id="22" name="Таблица 22">
            <a:extLst>
              <a:ext uri="{FF2B5EF4-FFF2-40B4-BE49-F238E27FC236}">
                <a16:creationId xmlns:a16="http://schemas.microsoft.com/office/drawing/2014/main" id="{4E5C0788-FD9A-40D1-BF47-7CC197B4E8A1}"/>
              </a:ext>
            </a:extLst>
          </p:cNvPr>
          <p:cNvGraphicFramePr>
            <a:graphicFrameLocks noGrp="1"/>
          </p:cNvGraphicFramePr>
          <p:nvPr/>
        </p:nvGraphicFramePr>
        <p:xfrm>
          <a:off x="7160422" y="1019713"/>
          <a:ext cx="4529570" cy="262128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35603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60585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019907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993043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Group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Group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United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D6BB8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5,14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sz="20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r>
                        <a:rPr lang="en-US" sz="2000" b="0" cap="none" spc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  <a:r>
                        <a:rPr lang="en-US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3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σ</a:t>
                      </a: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1.40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1.62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3502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52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b="0" cap="none" spc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36421"/>
                  </a:ext>
                </a:extLst>
              </a:tr>
            </a:tbl>
          </a:graphicData>
        </a:graphic>
      </p:graphicFrame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CEFABC-A62C-4B9D-A079-F1F1805B7CC4}"/>
              </a:ext>
            </a:extLst>
          </p:cNvPr>
          <p:cNvSpPr/>
          <p:nvPr/>
        </p:nvSpPr>
        <p:spPr>
          <a:xfrm>
            <a:off x="7312873" y="3429000"/>
            <a:ext cx="445942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Error SS = SSE  =  31.44  + 42,23   = 73.67</a:t>
            </a:r>
          </a:p>
          <a:p>
            <a:r>
              <a:rPr lang="en-US" dirty="0">
                <a:solidFill>
                  <a:schemeClr val="bg1"/>
                </a:solidFill>
              </a:rPr>
              <a:t>Effect SS  = SSG= 163.10 – 73.67  = 89.43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CA" dirty="0" err="1">
                <a:solidFill>
                  <a:schemeClr val="bg1"/>
                </a:solidFill>
              </a:rPr>
              <a:t>dfG</a:t>
            </a:r>
            <a:r>
              <a:rPr lang="en-CA" dirty="0">
                <a:solidFill>
                  <a:schemeClr val="bg1"/>
                </a:solidFill>
              </a:rPr>
              <a:t> = k -</a:t>
            </a:r>
            <a:r>
              <a:rPr lang="ru-RU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 = 2 – 1 = 1</a:t>
            </a:r>
          </a:p>
          <a:p>
            <a:r>
              <a:rPr lang="en-CA" dirty="0" err="1">
                <a:solidFill>
                  <a:schemeClr val="bg1"/>
                </a:solidFill>
              </a:rPr>
              <a:t>dfE</a:t>
            </a:r>
            <a:r>
              <a:rPr lang="en-CA" dirty="0">
                <a:solidFill>
                  <a:schemeClr val="bg1"/>
                </a:solidFill>
              </a:rPr>
              <a:t> = n – k = 16 -</a:t>
            </a:r>
            <a:r>
              <a:rPr lang="en-US" dirty="0">
                <a:solidFill>
                  <a:schemeClr val="bg1"/>
                </a:solidFill>
              </a:rPr>
              <a:t>– </a:t>
            </a:r>
            <a:r>
              <a:rPr lang="en-CA" dirty="0">
                <a:solidFill>
                  <a:schemeClr val="bg1"/>
                </a:solidFill>
              </a:rPr>
              <a:t>2 = 14</a:t>
            </a:r>
          </a:p>
          <a:p>
            <a:r>
              <a:rPr lang="en-CA" dirty="0">
                <a:solidFill>
                  <a:schemeClr val="bg1"/>
                </a:solidFill>
              </a:rPr>
              <a:t>MSE = SSE/</a:t>
            </a:r>
            <a:r>
              <a:rPr lang="en-CA" dirty="0" err="1">
                <a:solidFill>
                  <a:schemeClr val="bg1"/>
                </a:solidFill>
              </a:rPr>
              <a:t>dfe</a:t>
            </a:r>
            <a:r>
              <a:rPr lang="en-CA" dirty="0">
                <a:solidFill>
                  <a:schemeClr val="bg1"/>
                </a:solidFill>
              </a:rPr>
              <a:t> = </a:t>
            </a:r>
            <a:r>
              <a:rPr lang="en-US" dirty="0">
                <a:solidFill>
                  <a:schemeClr val="bg1"/>
                </a:solidFill>
              </a:rPr>
              <a:t>73.67  / 14 = </a:t>
            </a:r>
            <a:r>
              <a:rPr lang="en-CA" dirty="0">
                <a:solidFill>
                  <a:schemeClr val="bg1"/>
                </a:solidFill>
              </a:rPr>
              <a:t>5.26 </a:t>
            </a:r>
          </a:p>
          <a:p>
            <a:r>
              <a:rPr lang="en-CA" dirty="0">
                <a:solidFill>
                  <a:schemeClr val="bg1"/>
                </a:solidFill>
              </a:rPr>
              <a:t>MSG = SSG / </a:t>
            </a:r>
            <a:r>
              <a:rPr lang="en-CA" dirty="0" err="1">
                <a:solidFill>
                  <a:schemeClr val="bg1"/>
                </a:solidFill>
              </a:rPr>
              <a:t>dfg</a:t>
            </a:r>
            <a:r>
              <a:rPr lang="en-CA" dirty="0">
                <a:solidFill>
                  <a:schemeClr val="bg1"/>
                </a:solidFill>
              </a:rPr>
              <a:t> = </a:t>
            </a:r>
            <a:r>
              <a:rPr lang="en-US" dirty="0">
                <a:solidFill>
                  <a:schemeClr val="bg1"/>
                </a:solidFill>
              </a:rPr>
              <a:t>89.43 / 1= 89.43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 = MSG/MSE = </a:t>
            </a:r>
            <a:r>
              <a:rPr lang="en-US" dirty="0">
                <a:solidFill>
                  <a:schemeClr val="bg1"/>
                </a:solidFill>
              </a:rPr>
              <a:t>89.43 / 5,26 = 17.0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При </a:t>
            </a:r>
            <a:r>
              <a:rPr lang="en-US" dirty="0">
                <a:solidFill>
                  <a:schemeClr val="bg1"/>
                </a:solidFill>
              </a:rPr>
              <a:t>: F&gt;4  =&gt; p &lt;0.05 =&gt; H1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23" name="Объект 8">
            <a:extLst>
              <a:ext uri="{FF2B5EF4-FFF2-40B4-BE49-F238E27FC236}">
                <a16:creationId xmlns:a16="http://schemas.microsoft.com/office/drawing/2014/main" id="{AE82FE88-7C7D-4C16-B82C-8F53E5F1AF9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447928425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CD801D5B-8C07-4F03-A31C-8A0E087FD460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6A50ED79-B81C-4AC6-BC2D-36307E2D0C52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8D093988-BC74-4F7B-B9DC-8CC261AA07DB}"/>
              </a:ext>
            </a:extLst>
          </p:cNvPr>
          <p:cNvSpPr/>
          <p:nvPr/>
        </p:nvSpPr>
        <p:spPr>
          <a:xfrm>
            <a:off x="208017" y="2099520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A9A90086-E033-4C60-A223-31D0D39779C2}"/>
              </a:ext>
            </a:extLst>
          </p:cNvPr>
          <p:cNvSpPr/>
          <p:nvPr/>
        </p:nvSpPr>
        <p:spPr>
          <a:xfrm>
            <a:off x="231760" y="3306708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4D54210D-6FC2-4549-875A-82FDCD4D8B80}"/>
              </a:ext>
            </a:extLst>
          </p:cNvPr>
          <p:cNvCxnSpPr>
            <a:cxnSpLocks/>
          </p:cNvCxnSpPr>
          <p:nvPr/>
        </p:nvCxnSpPr>
        <p:spPr>
          <a:xfrm>
            <a:off x="6199812" y="2202248"/>
            <a:ext cx="0" cy="780317"/>
          </a:xfrm>
          <a:prstGeom prst="line">
            <a:avLst/>
          </a:prstGeom>
          <a:ln w="38100">
            <a:solidFill>
              <a:srgbClr val="EBB6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85543422-F8B4-429D-A1B0-B0EF4D815AD2}"/>
              </a:ext>
            </a:extLst>
          </p:cNvPr>
          <p:cNvCxnSpPr>
            <a:cxnSpLocks/>
          </p:cNvCxnSpPr>
          <p:nvPr/>
        </p:nvCxnSpPr>
        <p:spPr>
          <a:xfrm>
            <a:off x="6199812" y="2980285"/>
            <a:ext cx="0" cy="1038400"/>
          </a:xfrm>
          <a:prstGeom prst="line">
            <a:avLst/>
          </a:prstGeom>
          <a:ln w="38100">
            <a:solidFill>
              <a:srgbClr val="94C7C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71A3671C-B1DD-4251-BF77-BF70F87F161A}"/>
              </a:ext>
            </a:extLst>
          </p:cNvPr>
          <p:cNvCxnSpPr>
            <a:cxnSpLocks/>
          </p:cNvCxnSpPr>
          <p:nvPr/>
        </p:nvCxnSpPr>
        <p:spPr>
          <a:xfrm>
            <a:off x="6412684" y="2015435"/>
            <a:ext cx="1" cy="2003250"/>
          </a:xfrm>
          <a:prstGeom prst="line">
            <a:avLst/>
          </a:prstGeom>
          <a:ln w="38100">
            <a:solidFill>
              <a:srgbClr val="ED6BB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218496D6-4471-4014-BAAF-C0149CFF4F89}"/>
              </a:ext>
            </a:extLst>
          </p:cNvPr>
          <p:cNvSpPr/>
          <p:nvPr/>
        </p:nvSpPr>
        <p:spPr>
          <a:xfrm>
            <a:off x="5800344" y="330670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94C7C1"/>
                </a:solidFill>
              </a:rPr>
              <a:t>σ</a:t>
            </a:r>
            <a:r>
              <a:rPr lang="en-US" baseline="30000" dirty="0">
                <a:solidFill>
                  <a:srgbClr val="94C7C1"/>
                </a:solidFill>
              </a:rPr>
              <a:t>2</a:t>
            </a:r>
            <a:endParaRPr lang="ru-RU" baseline="30000" dirty="0">
              <a:solidFill>
                <a:srgbClr val="94C7C1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D43E6AD6-5B84-489F-BF98-57B6552C0854}"/>
              </a:ext>
            </a:extLst>
          </p:cNvPr>
          <p:cNvSpPr/>
          <p:nvPr/>
        </p:nvSpPr>
        <p:spPr>
          <a:xfrm>
            <a:off x="5787207" y="2489528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BB696"/>
                </a:solidFill>
              </a:rPr>
              <a:t>σ</a:t>
            </a:r>
            <a:r>
              <a:rPr lang="en-US" baseline="30000" dirty="0">
                <a:solidFill>
                  <a:srgbClr val="EBB696"/>
                </a:solidFill>
              </a:rPr>
              <a:t>2</a:t>
            </a:r>
            <a:endParaRPr lang="ru-RU" baseline="30000" dirty="0">
              <a:solidFill>
                <a:srgbClr val="EBB696"/>
              </a:solidFill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6F484454-7CBC-4684-A91A-EAAE1C7C1F53}"/>
              </a:ext>
            </a:extLst>
          </p:cNvPr>
          <p:cNvSpPr/>
          <p:nvPr/>
        </p:nvSpPr>
        <p:spPr>
          <a:xfrm>
            <a:off x="6425822" y="2805420"/>
            <a:ext cx="399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solidFill>
                  <a:srgbClr val="ED6BB8"/>
                </a:solidFill>
              </a:rPr>
              <a:t>σ</a:t>
            </a:r>
            <a:r>
              <a:rPr lang="en-US" baseline="30000" dirty="0">
                <a:solidFill>
                  <a:srgbClr val="ED6BB8"/>
                </a:solidFill>
              </a:rPr>
              <a:t>2</a:t>
            </a:r>
            <a:endParaRPr lang="ru-RU" baseline="30000" dirty="0">
              <a:solidFill>
                <a:srgbClr val="ED6BB8"/>
              </a:solidFill>
            </a:endParaRPr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2CC6CDCD-E6B6-4AE5-8C74-0E5CCBD9B17E}"/>
              </a:ext>
            </a:extLst>
          </p:cNvPr>
          <p:cNvSpPr/>
          <p:nvPr/>
        </p:nvSpPr>
        <p:spPr>
          <a:xfrm>
            <a:off x="1133441" y="1228726"/>
            <a:ext cx="4692648" cy="4225483"/>
          </a:xfrm>
          <a:prstGeom prst="ellipse">
            <a:avLst/>
          </a:prstGeom>
          <a:noFill/>
          <a:ln w="28575">
            <a:solidFill>
              <a:srgbClr val="ED6BB8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6CD52A33-00D7-44CC-8579-8F6821433602}"/>
              </a:ext>
            </a:extLst>
          </p:cNvPr>
          <p:cNvSpPr/>
          <p:nvPr/>
        </p:nvSpPr>
        <p:spPr>
          <a:xfrm>
            <a:off x="1494810" y="1309574"/>
            <a:ext cx="1860594" cy="2227375"/>
          </a:xfrm>
          <a:prstGeom prst="ellipse">
            <a:avLst/>
          </a:prstGeom>
          <a:noFill/>
          <a:ln w="28575">
            <a:solidFill>
              <a:srgbClr val="EBB696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854D4269-F06E-46DB-9190-D1C58C62819D}"/>
              </a:ext>
            </a:extLst>
          </p:cNvPr>
          <p:cNvSpPr/>
          <p:nvPr/>
        </p:nvSpPr>
        <p:spPr>
          <a:xfrm>
            <a:off x="3745232" y="2431862"/>
            <a:ext cx="1979558" cy="2400485"/>
          </a:xfrm>
          <a:prstGeom prst="ellipse">
            <a:avLst/>
          </a:prstGeom>
          <a:noFill/>
          <a:ln w="28575">
            <a:solidFill>
              <a:srgbClr val="92C5BF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4" name="Прямая со стрелкой 53">
            <a:extLst>
              <a:ext uri="{FF2B5EF4-FFF2-40B4-BE49-F238E27FC236}">
                <a16:creationId xmlns:a16="http://schemas.microsoft.com/office/drawing/2014/main" id="{3B8E3082-7B18-4657-ADFF-740450233511}"/>
              </a:ext>
            </a:extLst>
          </p:cNvPr>
          <p:cNvCxnSpPr>
            <a:cxnSpLocks/>
          </p:cNvCxnSpPr>
          <p:nvPr/>
        </p:nvCxnSpPr>
        <p:spPr>
          <a:xfrm flipH="1">
            <a:off x="3473574" y="2412023"/>
            <a:ext cx="6192" cy="1183298"/>
          </a:xfrm>
          <a:prstGeom prst="straightConnector1">
            <a:avLst/>
          </a:prstGeom>
          <a:ln w="25400">
            <a:solidFill>
              <a:srgbClr val="439EB7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448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B86D27-68F1-47B9-A6E0-2CEAFAEB2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81" y="524902"/>
            <a:ext cx="4465220" cy="6077780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Ограничения метода</a:t>
            </a:r>
            <a:r>
              <a:rPr lang="en-US" dirty="0"/>
              <a:t>:</a:t>
            </a:r>
            <a:br>
              <a:rPr lang="ru-RU" dirty="0"/>
            </a:br>
            <a:br>
              <a:rPr lang="en-US" dirty="0"/>
            </a:br>
            <a:r>
              <a:rPr lang="ru-RU" sz="4000" dirty="0"/>
              <a:t>Как и любой другой статистический метод, дисперсионный анализ (ANOVA) имеет несколько ограничений</a:t>
            </a:r>
            <a:r>
              <a:rPr lang="ru-RU" dirty="0"/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90876D-147F-4718-97A1-D749D03B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995" y="961944"/>
            <a:ext cx="5505450" cy="5896056"/>
          </a:xfrm>
        </p:spPr>
        <p:txBody>
          <a:bodyPr rtlCol="0" anchor="t"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ОТКЛОНЕНИЕ ОТ НОРМАЛЬНОГО РАСПРЕДЕЛЕНИЯ</a:t>
            </a:r>
            <a:br>
              <a:rPr lang="en-US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</a:br>
            <a:r>
              <a:rPr lang="ru-RU" sz="1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Предполагается, что зависимая переменная измеряется по крайней мере на уровне интервальной шкалы. Кроме того, зависимая переменная должна быть нормально распределена по группам. Особенно чувствительно это ограничение  к случаям с небольшим количеством измерений в группах</a:t>
            </a:r>
            <a:endParaRPr lang="en-US" sz="36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ОДНОРОДНОСТЬ ДИСПЕРСИЙ</a:t>
            </a:r>
            <a:b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</a:br>
            <a:r>
              <a:rPr lang="ru-RU" sz="1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Предполагается, что дисперсии в различных группах конструкции идентичны; это предположение называется предположением однородности дисперсий. Помните, что в начале этого раздела мы вычисляли дисперсию ошибок (SSE), суммируя суммы квадратов внутри каждой группы. Если дисперсии в двух группах отличаются друг от друга, то сложение их вместе нецелесообразно и не даст оценки общей внутригрупповой дисперсии (поскольку общей дисперсии не существует)</a:t>
            </a:r>
            <a:endParaRPr lang="ru-RU" sz="12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  <p:sp>
        <p:nvSpPr>
          <p:cNvPr id="4" name="Овал 3" descr="декоративный элемент">
            <a:extLst>
              <a:ext uri="{FF2B5EF4-FFF2-40B4-BE49-F238E27FC236}">
                <a16:creationId xmlns:a16="http://schemas.microsoft.com/office/drawing/2014/main" id="{F04472FF-5CE9-4C28-A4FF-E178C31E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07350" y="160332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latin typeface="+mj-lt"/>
            </a:endParaRPr>
          </a:p>
        </p:txBody>
      </p:sp>
      <p:sp>
        <p:nvSpPr>
          <p:cNvPr id="5" name="Надпись 4">
            <a:extLst>
              <a:ext uri="{FF2B5EF4-FFF2-40B4-BE49-F238E27FC236}">
                <a16:creationId xmlns:a16="http://schemas.microsoft.com/office/drawing/2014/main" id="{CFC6C871-D206-4292-AECC-3EBF29BE656A}"/>
              </a:ext>
            </a:extLst>
          </p:cNvPr>
          <p:cNvSpPr txBox="1"/>
          <p:nvPr/>
        </p:nvSpPr>
        <p:spPr>
          <a:xfrm>
            <a:off x="5573006" y="1626628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ru-RU" sz="200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6" name="Овал 5" descr="декоративный элемент">
            <a:extLst>
              <a:ext uri="{FF2B5EF4-FFF2-40B4-BE49-F238E27FC236}">
                <a16:creationId xmlns:a16="http://schemas.microsoft.com/office/drawing/2014/main" id="{2914446E-8D49-40FF-8036-3BE0DA8E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3700" y="3951447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latin typeface="+mj-lt"/>
            </a:endParaRPr>
          </a:p>
        </p:txBody>
      </p:sp>
      <p:sp>
        <p:nvSpPr>
          <p:cNvPr id="7" name="Надпись 6">
            <a:extLst>
              <a:ext uri="{FF2B5EF4-FFF2-40B4-BE49-F238E27FC236}">
                <a16:creationId xmlns:a16="http://schemas.microsoft.com/office/drawing/2014/main" id="{743E3861-81FF-4843-A74C-8C4C7AE9AA66}"/>
              </a:ext>
            </a:extLst>
          </p:cNvPr>
          <p:cNvSpPr txBox="1"/>
          <p:nvPr/>
        </p:nvSpPr>
        <p:spPr>
          <a:xfrm>
            <a:off x="5580503" y="3983538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ru-RU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085642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в </a:t>
            </a:r>
            <a:r>
              <a:rPr lang="en-US" dirty="0"/>
              <a:t>R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19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178130" y="1576512"/>
            <a:ext cx="11875325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dirty="0">
                <a:solidFill>
                  <a:srgbClr val="333333"/>
                </a:solidFill>
              </a:rPr>
              <a:t>Использование дисперсионного анализа в R вам не нужны специальные пакеты. Хотя мы будем использовать некоторые из них, в основном они будут использоваться для дальнейшего удобства и ограничения методов проверки.</a:t>
            </a:r>
          </a:p>
          <a:p>
            <a:endParaRPr lang="ru-RU" sz="2200" dirty="0">
              <a:solidFill>
                <a:srgbClr val="333333"/>
              </a:solidFill>
            </a:endParaRPr>
          </a:p>
          <a:p>
            <a:r>
              <a:rPr lang="ru-RU" sz="2200" dirty="0">
                <a:solidFill>
                  <a:srgbClr val="333333"/>
                </a:solidFill>
              </a:rPr>
              <a:t>В качестве примера мы будем использовать набор данных </a:t>
            </a:r>
            <a:r>
              <a:rPr lang="en-US" sz="2200" dirty="0">
                <a:solidFill>
                  <a:srgbClr val="439EB7"/>
                </a:solidFill>
              </a:rPr>
              <a:t>Iris </a:t>
            </a:r>
            <a:r>
              <a:rPr lang="ru-RU" sz="2200" dirty="0">
                <a:solidFill>
                  <a:srgbClr val="333333"/>
                </a:solidFill>
              </a:rPr>
              <a:t>Фишера</a:t>
            </a:r>
            <a:r>
              <a:rPr lang="en-US" sz="2200" dirty="0">
                <a:solidFill>
                  <a:srgbClr val="333333"/>
                </a:solidFill>
              </a:rPr>
              <a:t> - </a:t>
            </a:r>
            <a:r>
              <a:rPr lang="ru-RU" sz="2200" dirty="0">
                <a:solidFill>
                  <a:srgbClr val="333333"/>
                </a:solidFill>
              </a:rPr>
              <a:t>это многомерный набор данных, введенный британским статистиком и биологом Рональдом Фишером в его статье 1936 года “использование множественных измерений в таксономических задачах”. Набор данных состоит из 50 образцов от каждого из трех видов ириса (</a:t>
            </a:r>
            <a:r>
              <a:rPr lang="ru-RU" sz="2200" dirty="0" err="1">
                <a:solidFill>
                  <a:srgbClr val="439EB7"/>
                </a:solidFill>
              </a:rPr>
              <a:t>Iris</a:t>
            </a:r>
            <a:r>
              <a:rPr lang="ru-RU" sz="2200" dirty="0">
                <a:solidFill>
                  <a:srgbClr val="439EB7"/>
                </a:solidFill>
              </a:rPr>
              <a:t> </a:t>
            </a:r>
            <a:r>
              <a:rPr lang="ru-RU" sz="2200" dirty="0" err="1">
                <a:solidFill>
                  <a:srgbClr val="439EB7"/>
                </a:solidFill>
              </a:rPr>
              <a:t>setosa</a:t>
            </a:r>
            <a:r>
              <a:rPr lang="ru-RU" sz="2200" dirty="0">
                <a:solidFill>
                  <a:srgbClr val="439EB7"/>
                </a:solidFill>
              </a:rPr>
              <a:t>, </a:t>
            </a:r>
            <a:r>
              <a:rPr lang="ru-RU" sz="2200" dirty="0" err="1">
                <a:solidFill>
                  <a:srgbClr val="439EB7"/>
                </a:solidFill>
              </a:rPr>
              <a:t>Iris</a:t>
            </a:r>
            <a:r>
              <a:rPr lang="ru-RU" sz="2200" dirty="0">
                <a:solidFill>
                  <a:srgbClr val="439EB7"/>
                </a:solidFill>
              </a:rPr>
              <a:t> </a:t>
            </a:r>
            <a:r>
              <a:rPr lang="ru-RU" sz="2200" dirty="0" err="1">
                <a:solidFill>
                  <a:srgbClr val="439EB7"/>
                </a:solidFill>
              </a:rPr>
              <a:t>virginica</a:t>
            </a:r>
            <a:r>
              <a:rPr lang="ru-RU" sz="2200" dirty="0">
                <a:solidFill>
                  <a:srgbClr val="439EB7"/>
                </a:solidFill>
              </a:rPr>
              <a:t> и </a:t>
            </a:r>
            <a:r>
              <a:rPr lang="ru-RU" sz="2200" dirty="0" err="1">
                <a:solidFill>
                  <a:srgbClr val="439EB7"/>
                </a:solidFill>
              </a:rPr>
              <a:t>Iris</a:t>
            </a:r>
            <a:r>
              <a:rPr lang="ru-RU" sz="2200" dirty="0">
                <a:solidFill>
                  <a:srgbClr val="439EB7"/>
                </a:solidFill>
              </a:rPr>
              <a:t> </a:t>
            </a:r>
            <a:r>
              <a:rPr lang="ru-RU" sz="2200" dirty="0" err="1">
                <a:solidFill>
                  <a:srgbClr val="439EB7"/>
                </a:solidFill>
              </a:rPr>
              <a:t>versicolor</a:t>
            </a:r>
            <a:r>
              <a:rPr lang="ru-RU" sz="2200" dirty="0">
                <a:solidFill>
                  <a:srgbClr val="333333"/>
                </a:solidFill>
              </a:rPr>
              <a:t>). Из каждого образца были измерены четыре признака: </a:t>
            </a:r>
            <a:r>
              <a:rPr lang="ru-RU" sz="2200" dirty="0">
                <a:solidFill>
                  <a:srgbClr val="439EB7"/>
                </a:solidFill>
              </a:rPr>
              <a:t>длина</a:t>
            </a:r>
            <a:r>
              <a:rPr lang="ru-RU" sz="2200" dirty="0">
                <a:solidFill>
                  <a:srgbClr val="333333"/>
                </a:solidFill>
              </a:rPr>
              <a:t> и </a:t>
            </a:r>
            <a:r>
              <a:rPr lang="ru-RU" sz="2200" dirty="0">
                <a:solidFill>
                  <a:srgbClr val="439EB7"/>
                </a:solidFill>
              </a:rPr>
              <a:t>ширина чашелистиков</a:t>
            </a:r>
            <a:r>
              <a:rPr lang="ru-RU" sz="2200" dirty="0">
                <a:solidFill>
                  <a:srgbClr val="333333"/>
                </a:solidFill>
              </a:rPr>
              <a:t> и </a:t>
            </a:r>
            <a:r>
              <a:rPr lang="ru-RU" sz="2200" dirty="0">
                <a:solidFill>
                  <a:srgbClr val="439EB7"/>
                </a:solidFill>
              </a:rPr>
              <a:t>лепестков </a:t>
            </a:r>
            <a:r>
              <a:rPr lang="ru-RU" sz="2200" dirty="0">
                <a:solidFill>
                  <a:srgbClr val="333333"/>
                </a:solidFill>
              </a:rPr>
              <a:t>в сантиметрах.</a:t>
            </a:r>
            <a:endParaRPr lang="en-US" sz="2200" dirty="0">
              <a:solidFill>
                <a:srgbClr val="333333"/>
              </a:solidFill>
            </a:endParaRPr>
          </a:p>
          <a:p>
            <a:endParaRPr lang="ru-RU" sz="2200" dirty="0">
              <a:solidFill>
                <a:srgbClr val="333333"/>
              </a:solidFill>
            </a:endParaRPr>
          </a:p>
          <a:p>
            <a:r>
              <a:rPr lang="ru-RU" sz="2200" dirty="0">
                <a:solidFill>
                  <a:srgbClr val="333333"/>
                </a:solidFill>
              </a:rPr>
              <a:t>Наша </a:t>
            </a:r>
            <a:r>
              <a:rPr lang="ru-RU" sz="2200" dirty="0">
                <a:solidFill>
                  <a:srgbClr val="439EB7"/>
                </a:solidFill>
              </a:rPr>
              <a:t>нулевая гипотеза</a:t>
            </a:r>
            <a:r>
              <a:rPr lang="ru-RU" sz="2200" dirty="0">
                <a:solidFill>
                  <a:srgbClr val="333333"/>
                </a:solidFill>
              </a:rPr>
              <a:t> будет состоять в том, что </a:t>
            </a:r>
            <a:r>
              <a:rPr lang="ru-RU" sz="2200" dirty="0">
                <a:solidFill>
                  <a:srgbClr val="439EB7"/>
                </a:solidFill>
              </a:rPr>
              <a:t>ширина чашелистика </a:t>
            </a:r>
            <a:r>
              <a:rPr lang="ru-RU" sz="2200" dirty="0">
                <a:solidFill>
                  <a:srgbClr val="333333"/>
                </a:solidFill>
              </a:rPr>
              <a:t>для всех видов будет </a:t>
            </a:r>
            <a:r>
              <a:rPr lang="ru-RU" sz="2200" dirty="0">
                <a:solidFill>
                  <a:srgbClr val="439EB7"/>
                </a:solidFill>
              </a:rPr>
              <a:t>одинаковой</a:t>
            </a:r>
            <a:r>
              <a:rPr lang="ru-RU" sz="2200" dirty="0">
                <a:solidFill>
                  <a:srgbClr val="333333"/>
                </a:solidFill>
              </a:rPr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2737368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Дисперсионный анализ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</a:t>
            </a:fld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ECE767A-F002-430D-B35C-ECA267A5D509}"/>
              </a:ext>
            </a:extLst>
          </p:cNvPr>
          <p:cNvSpPr/>
          <p:nvPr/>
        </p:nvSpPr>
        <p:spPr>
          <a:xfrm>
            <a:off x="287217" y="1945249"/>
            <a:ext cx="53398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</a:rPr>
              <a:t>Основной задачей дисперсионного анализа (ANOVA) является проверка достоверных различий между средними значениями.</a:t>
            </a:r>
            <a:endParaRPr lang="ru-RU" sz="24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6F9EABF-3F98-4DA3-B974-F6E6C5F2BA19}"/>
              </a:ext>
            </a:extLst>
          </p:cNvPr>
          <p:cNvSpPr/>
          <p:nvPr/>
        </p:nvSpPr>
        <p:spPr>
          <a:xfrm>
            <a:off x="5861537" y="19980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dirty="0">
                <a:solidFill>
                  <a:srgbClr val="333333"/>
                </a:solidFill>
              </a:rPr>
              <a:t>Но тогда в чем же разница между ANOVA и t-тестом?</a:t>
            </a:r>
            <a:endParaRPr lang="ru-RU" sz="28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293078" y="3872964"/>
            <a:ext cx="1066799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</a:rPr>
              <a:t>Основное отличие заключается в том, что ANOVA будет тестировать разницу между несколькими группами измерений одной и той же переменной. Очевидно, что эти измерения проводились при различных условиях, в соответствии с которыми они группируются. В то время как t-критерий используется только для двух групп зависимых или независимых измерений.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8841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89778"/>
            <a:ext cx="6598494" cy="792384"/>
          </a:xfrm>
        </p:spPr>
        <p:txBody>
          <a:bodyPr rtlCol="0">
            <a:noAutofit/>
          </a:bodyPr>
          <a:lstStyle/>
          <a:p>
            <a:pPr rtl="0"/>
            <a:r>
              <a:rPr lang="ru-RU" sz="4000" dirty="0"/>
              <a:t>Результаты</a:t>
            </a:r>
            <a:r>
              <a:rPr lang="en-US" sz="4000" dirty="0"/>
              <a:t> </a:t>
            </a:r>
            <a:r>
              <a:rPr lang="ru-RU" sz="4000" dirty="0"/>
              <a:t>и</a:t>
            </a:r>
            <a:r>
              <a:rPr lang="en-US" sz="4000" dirty="0"/>
              <a:t> </a:t>
            </a:r>
            <a:r>
              <a:rPr lang="ru-RU" sz="4000" dirty="0"/>
              <a:t>комментарии</a:t>
            </a:r>
          </a:p>
        </p:txBody>
      </p:sp>
      <p:sp>
        <p:nvSpPr>
          <p:cNvPr id="21" name="Заголовок 4">
            <a:extLst>
              <a:ext uri="{FF2B5EF4-FFF2-40B4-BE49-F238E27FC236}">
                <a16:creationId xmlns:a16="http://schemas.microsoft.com/office/drawing/2014/main" id="{B651A68C-E3CA-4D65-9B11-7AFD3D3E2AC5}"/>
              </a:ext>
            </a:extLst>
          </p:cNvPr>
          <p:cNvSpPr txBox="1">
            <a:spLocks/>
          </p:cNvSpPr>
          <p:nvPr/>
        </p:nvSpPr>
        <p:spPr bwMode="ltGray">
          <a:xfrm>
            <a:off x="7131050" y="89778"/>
            <a:ext cx="4641006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Код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6A6B18-A4D5-40FA-9CBC-71370490698A}"/>
              </a:ext>
            </a:extLst>
          </p:cNvPr>
          <p:cNvSpPr/>
          <p:nvPr/>
        </p:nvSpPr>
        <p:spPr>
          <a:xfrm>
            <a:off x="6997700" y="1110762"/>
            <a:ext cx="6096000" cy="4832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summary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iris.aov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aov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Sepal.Width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~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Species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data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iris_residuals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residuals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object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iris.aov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)</a:t>
            </a: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shapiro.test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(x =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iris_residuals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library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car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leveneTest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Sepal.Width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~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Species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data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endParaRPr lang="ru-RU" sz="1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3176D9A-A5CE-4DF3-B8AD-805CAFCCDF3D}"/>
              </a:ext>
            </a:extLst>
          </p:cNvPr>
          <p:cNvSpPr/>
          <p:nvPr/>
        </p:nvSpPr>
        <p:spPr>
          <a:xfrm>
            <a:off x="350094" y="790128"/>
            <a:ext cx="6248400" cy="5747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Давайте посмотрим на сводку переменных таблицы </a:t>
            </a:r>
            <a:r>
              <a:rPr lang="ru-RU" sz="1050" dirty="0" err="1">
                <a:latin typeface="Consolas" panose="020B0609020204030204" pitchFamily="49" charset="0"/>
              </a:rPr>
              <a:t>iris</a:t>
            </a:r>
            <a:r>
              <a:rPr lang="ru-RU" sz="1050" dirty="0">
                <a:latin typeface="Consolas" panose="020B0609020204030204" pitchFamily="49" charset="0"/>
              </a:rPr>
              <a:t> </a:t>
            </a:r>
            <a:r>
              <a:rPr lang="en-CA" sz="1050" dirty="0">
                <a:latin typeface="Consolas" panose="020B0609020204030204" pitchFamily="49" charset="0"/>
              </a:rPr>
              <a:t>: </a:t>
            </a: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 err="1">
                <a:latin typeface="Consolas" panose="020B0609020204030204" pitchFamily="49" charset="0"/>
              </a:rPr>
              <a:t>Sepal.Length</a:t>
            </a:r>
            <a:r>
              <a:rPr lang="en-CA" sz="1050" dirty="0">
                <a:latin typeface="Consolas" panose="020B0609020204030204" pitchFamily="49" charset="0"/>
              </a:rPr>
              <a:t>    </a:t>
            </a:r>
            <a:r>
              <a:rPr lang="en-CA" sz="1050" dirty="0" err="1">
                <a:latin typeface="Consolas" panose="020B0609020204030204" pitchFamily="49" charset="0"/>
              </a:rPr>
              <a:t>Sepal.Width</a:t>
            </a:r>
            <a:r>
              <a:rPr lang="en-CA" sz="1050" dirty="0">
                <a:latin typeface="Consolas" panose="020B0609020204030204" pitchFamily="49" charset="0"/>
              </a:rPr>
              <a:t>     </a:t>
            </a:r>
            <a:r>
              <a:rPr lang="en-CA" sz="1050" dirty="0" err="1">
                <a:latin typeface="Consolas" panose="020B0609020204030204" pitchFamily="49" charset="0"/>
              </a:rPr>
              <a:t>Petal.Length</a:t>
            </a:r>
            <a:r>
              <a:rPr lang="en-CA" sz="1050" dirty="0">
                <a:latin typeface="Consolas" panose="020B0609020204030204" pitchFamily="49" charset="0"/>
              </a:rPr>
              <a:t>    </a:t>
            </a:r>
            <a:r>
              <a:rPr lang="en-CA" sz="1050" dirty="0" err="1">
                <a:latin typeface="Consolas" panose="020B0609020204030204" pitchFamily="49" charset="0"/>
              </a:rPr>
              <a:t>Petal.Width</a:t>
            </a:r>
            <a:r>
              <a:rPr lang="en-CA" sz="1050" dirty="0">
                <a:latin typeface="Consolas" panose="020B0609020204030204" pitchFamily="49" charset="0"/>
              </a:rPr>
              <a:t>          Species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Min.   :4.300   Min.   :2.000   Min.   :1.000   Min.   :0.100   </a:t>
            </a:r>
            <a:r>
              <a:rPr lang="en-CA" sz="1050" dirty="0" err="1">
                <a:latin typeface="Consolas" panose="020B0609020204030204" pitchFamily="49" charset="0"/>
              </a:rPr>
              <a:t>setosa</a:t>
            </a:r>
            <a:r>
              <a:rPr lang="en-CA" sz="1050" dirty="0">
                <a:latin typeface="Consolas" panose="020B0609020204030204" pitchFamily="49" charset="0"/>
              </a:rPr>
              <a:t>    :50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1st Qu.:5.100   1st Qu.:2.800   1st Qu.:1.600   1st Qu.:0.300   versicolor:50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Median :5.800   Median :3.000   Median :4.350   Median :1.300   virginica :50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Mean   :5.843   Mean   :3.057   Mean   :3.758   Mean   :1.199                  </a:t>
            </a:r>
          </a:p>
          <a:p>
            <a:endParaRPr lang="ru-RU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Использование функции </a:t>
            </a:r>
            <a:r>
              <a:rPr lang="ru-RU" sz="1050" dirty="0" err="1">
                <a:latin typeface="Consolas" panose="020B0609020204030204" pitchFamily="49" charset="0"/>
              </a:rPr>
              <a:t>aov</a:t>
            </a:r>
            <a:r>
              <a:rPr lang="ru-RU" sz="1050" dirty="0">
                <a:latin typeface="Consolas" panose="020B0609020204030204" pitchFamily="49" charset="0"/>
              </a:rPr>
              <a:t>() для создания объекта </a:t>
            </a:r>
            <a:r>
              <a:rPr lang="ru-RU" sz="1050" dirty="0" err="1">
                <a:latin typeface="Consolas" panose="020B0609020204030204" pitchFamily="49" charset="0"/>
              </a:rPr>
              <a:t>iris</a:t>
            </a:r>
            <a:r>
              <a:rPr lang="ru-RU" sz="1050" dirty="0">
                <a:latin typeface="Consolas" panose="020B0609020204030204" pitchFamily="49" charset="0"/>
              </a:rPr>
              <a:t>.</a:t>
            </a:r>
            <a:r>
              <a:rPr lang="en-US" sz="1050" dirty="0" err="1">
                <a:latin typeface="Consolas" panose="020B0609020204030204" pitchFamily="49" charset="0"/>
              </a:rPr>
              <a:t>aov</a:t>
            </a:r>
            <a:r>
              <a:rPr lang="ru-RU" sz="1050" dirty="0">
                <a:latin typeface="Consolas" panose="020B0609020204030204" pitchFamily="49" charset="0"/>
              </a:rPr>
              <a:t>, который будет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содержать основные данные анализе ANOVA для таблицы </a:t>
            </a:r>
            <a:r>
              <a:rPr lang="ru-RU" sz="1050" dirty="0" err="1">
                <a:latin typeface="Consolas" panose="020B0609020204030204" pitchFamily="49" charset="0"/>
              </a:rPr>
              <a:t>iris</a:t>
            </a:r>
            <a:r>
              <a:rPr lang="ru-RU" sz="1050" dirty="0">
                <a:latin typeface="Consolas" panose="020B0609020204030204" pitchFamily="49" charset="0"/>
              </a:rPr>
              <a:t>.  </a:t>
            </a:r>
            <a:br>
              <a:rPr lang="ru-RU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Параметр </a:t>
            </a:r>
            <a:r>
              <a:rPr lang="en-US" sz="1050" dirty="0">
                <a:latin typeface="Consolas" panose="020B0609020204030204" pitchFamily="49" charset="0"/>
              </a:rPr>
              <a:t>‘</a:t>
            </a:r>
            <a:r>
              <a:rPr lang="en-US" sz="1050" dirty="0" err="1">
                <a:latin typeface="Consolas" panose="020B0609020204030204" pitchFamily="49" charset="0"/>
              </a:rPr>
              <a:t>Sepal.Width</a:t>
            </a:r>
            <a:r>
              <a:rPr lang="en-US" sz="1050" dirty="0">
                <a:latin typeface="Consolas" panose="020B0609020204030204" pitchFamily="49" charset="0"/>
              </a:rPr>
              <a:t> ~ Species’ </a:t>
            </a:r>
            <a:r>
              <a:rPr lang="ru-RU" sz="1050" dirty="0">
                <a:latin typeface="Consolas" panose="020B0609020204030204" pitchFamily="49" charset="0"/>
              </a:rPr>
              <a:t>означает, что мы хотим использовать свободное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пространство.</a:t>
            </a:r>
            <a:r>
              <a:rPr lang="en-US" sz="1050" dirty="0">
                <a:latin typeface="Consolas" panose="020B0609020204030204" pitchFamily="49" charset="0"/>
              </a:rPr>
              <a:t> </a:t>
            </a:r>
            <a:r>
              <a:rPr lang="en-US" sz="1050" dirty="0" err="1">
                <a:latin typeface="Consolas" panose="020B0609020204030204" pitchFamily="49" charset="0"/>
              </a:rPr>
              <a:t>Sepal.Width</a:t>
            </a:r>
            <a:r>
              <a:rPr lang="ru-RU" sz="1050" dirty="0">
                <a:latin typeface="Consolas" panose="020B0609020204030204" pitchFamily="49" charset="0"/>
              </a:rPr>
              <a:t> зависимая переменная и </a:t>
            </a:r>
            <a:r>
              <a:rPr lang="en-US" sz="1050" dirty="0">
                <a:latin typeface="Consolas" panose="020B0609020204030204" pitchFamily="49" charset="0"/>
              </a:rPr>
              <a:t>Species </a:t>
            </a:r>
            <a:r>
              <a:rPr lang="ru-RU" sz="1050" dirty="0">
                <a:latin typeface="Consolas" panose="020B0609020204030204" pitchFamily="49" charset="0"/>
              </a:rPr>
              <a:t>как независимый.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Переменная </a:t>
            </a:r>
            <a:r>
              <a:rPr lang="en-US" sz="1050" dirty="0">
                <a:latin typeface="Consolas" panose="020B0609020204030204" pitchFamily="49" charset="0"/>
              </a:rPr>
              <a:t>Species</a:t>
            </a:r>
            <a:r>
              <a:rPr lang="ru-RU" sz="1050" dirty="0">
                <a:latin typeface="Consolas" panose="020B0609020204030204" pitchFamily="49" charset="0"/>
              </a:rPr>
              <a:t> подходит в качестве группирующей переменной для ANOVA, </a:t>
            </a:r>
            <a:br>
              <a:rPr lang="ru-RU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потому что она уже является фактором. Вы можете проверить это с помощью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class</a:t>
            </a:r>
            <a:r>
              <a:rPr lang="ru-RU" sz="1050" dirty="0">
                <a:latin typeface="Consolas" panose="020B0609020204030204" pitchFamily="49" charset="0"/>
              </a:rPr>
              <a:t>(</a:t>
            </a:r>
            <a:r>
              <a:rPr lang="ru-RU" sz="1050" dirty="0" err="1">
                <a:latin typeface="Consolas" panose="020B0609020204030204" pitchFamily="49" charset="0"/>
              </a:rPr>
              <a:t>iris$Species</a:t>
            </a:r>
            <a:r>
              <a:rPr lang="ru-RU" sz="1050" dirty="0">
                <a:latin typeface="Consolas" panose="020B0609020204030204" pitchFamily="49" charset="0"/>
              </a:rPr>
              <a:t>)</a:t>
            </a:r>
            <a:endParaRPr lang="en-US" sz="1050" dirty="0">
              <a:latin typeface="Consolas" panose="020B0609020204030204" pitchFamily="49" charset="0"/>
            </a:endParaRP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Прежде чем перейти к результатам теста, мы должны проверить все ограничения. 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И в первую очередь проверим нормальность. Для этого мы будем использовать тест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Шапиро-</a:t>
            </a:r>
            <a:r>
              <a:rPr lang="ru-RU" sz="1050" dirty="0" err="1">
                <a:latin typeface="Consolas" panose="020B0609020204030204" pitchFamily="49" charset="0"/>
              </a:rPr>
              <a:t>Уилка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data:  </a:t>
            </a:r>
            <a:r>
              <a:rPr lang="en-US" sz="1050" dirty="0" err="1">
                <a:latin typeface="Consolas" panose="020B0609020204030204" pitchFamily="49" charset="0"/>
              </a:rPr>
              <a:t>iris_residuals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W = 0.98948, p-value = 0.323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Нулевая гипотеза этого теста состоит в том, что данные распределены нормально.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With p-value = 0.323 &gt; 0.05 </a:t>
            </a:r>
            <a:r>
              <a:rPr lang="ru-RU" sz="1050" dirty="0">
                <a:latin typeface="Consolas" panose="020B0609020204030204" pitchFamily="49" charset="0"/>
              </a:rPr>
              <a:t>мы принимаем нулевую гипотезу и можем перейти к 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следующему тесту</a:t>
            </a:r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Для проверки однородности дисперсий мы будем использовать функцию</a:t>
            </a:r>
            <a:r>
              <a:rPr lang="en-US" sz="1050" dirty="0">
                <a:latin typeface="Consolas" panose="020B0609020204030204" pitchFamily="49" charset="0"/>
              </a:rPr>
              <a:t> </a:t>
            </a:r>
            <a:r>
              <a:rPr lang="en-US" sz="1050" dirty="0" err="1">
                <a:latin typeface="Consolas" panose="020B0609020204030204" pitchFamily="49" charset="0"/>
              </a:rPr>
              <a:t>leveneTest</a:t>
            </a:r>
            <a:r>
              <a:rPr lang="en-US" sz="1050" dirty="0">
                <a:latin typeface="Consolas" panose="020B0609020204030204" pitchFamily="49" charset="0"/>
              </a:rPr>
              <a:t>()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К сожалению он присутствует только в дополнительном пакете автомобиля который </a:t>
            </a:r>
            <a:r>
              <a:rPr lang="en-US" sz="1050" dirty="0">
                <a:latin typeface="Consolas" panose="020B0609020204030204" pitchFamily="49" charset="0"/>
              </a:rPr>
              <a:t>car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необходимо установить</a:t>
            </a:r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 err="1">
                <a:latin typeface="Consolas" panose="020B0609020204030204" pitchFamily="49" charset="0"/>
              </a:rPr>
              <a:t>Levene's</a:t>
            </a:r>
            <a:r>
              <a:rPr lang="en-US" sz="1050" dirty="0">
                <a:latin typeface="Consolas" panose="020B0609020204030204" pitchFamily="49" charset="0"/>
              </a:rPr>
              <a:t> Test for Homogeneity of Variance (center = median)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Df F value </a:t>
            </a:r>
            <a:r>
              <a:rPr lang="en-US" sz="1050" dirty="0" err="1">
                <a:latin typeface="Consolas" panose="020B0609020204030204" pitchFamily="49" charset="0"/>
              </a:rPr>
              <a:t>Pr</a:t>
            </a:r>
            <a:r>
              <a:rPr lang="en-US" sz="1050" dirty="0">
                <a:latin typeface="Consolas" panose="020B0609020204030204" pitchFamily="49" charset="0"/>
              </a:rPr>
              <a:t>(&gt;F)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group   2  0.5902 0.5555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</a:t>
            </a:r>
          </a:p>
          <a:p>
            <a:endParaRPr lang="ru-RU" sz="105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972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6A6B18-A4D5-40FA-9CBC-71370490698A}"/>
              </a:ext>
            </a:extLst>
          </p:cNvPr>
          <p:cNvSpPr/>
          <p:nvPr/>
        </p:nvSpPr>
        <p:spPr>
          <a:xfrm>
            <a:off x="7035800" y="1206012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summary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iris.aov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TukeyHSD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ru-RU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iris.aov</a:t>
            </a:r>
            <a:r>
              <a:rPr lang="ru-RU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3176D9A-A5CE-4DF3-B8AD-805CAFCCDF3D}"/>
              </a:ext>
            </a:extLst>
          </p:cNvPr>
          <p:cNvSpPr/>
          <p:nvPr/>
        </p:nvSpPr>
        <p:spPr>
          <a:xfrm>
            <a:off x="285750" y="1059962"/>
            <a:ext cx="62484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Levene's</a:t>
            </a:r>
            <a:r>
              <a:rPr lang="en-US" sz="1050" dirty="0">
                <a:latin typeface="Consolas" panose="020B0609020204030204" pitchFamily="49" charset="0"/>
              </a:rPr>
              <a:t> Test for Homogeneity of Variance (center = median)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Df F value </a:t>
            </a:r>
            <a:r>
              <a:rPr lang="en-US" sz="1050" dirty="0" err="1">
                <a:latin typeface="Consolas" panose="020B0609020204030204" pitchFamily="49" charset="0"/>
              </a:rPr>
              <a:t>Pr</a:t>
            </a:r>
            <a:r>
              <a:rPr lang="en-US" sz="1050" dirty="0">
                <a:latin typeface="Consolas" panose="020B0609020204030204" pitchFamily="49" charset="0"/>
              </a:rPr>
              <a:t>(&gt;F)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group   2  0.5902 0.5555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147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Нулевая гипотеза этого теста состоит в том, что дисперсии в группах однородны.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При значении p = 0,555 &gt; 0,05 мы принимаем нулевую гипотезу и можем перейти к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результату</a:t>
            </a:r>
            <a:r>
              <a:rPr lang="en-US" sz="1050" dirty="0">
                <a:latin typeface="Consolas" panose="020B0609020204030204" pitchFamily="49" charset="0"/>
              </a:rPr>
              <a:t>. </a:t>
            </a:r>
            <a:r>
              <a:rPr lang="ru-RU" sz="1050" dirty="0">
                <a:latin typeface="Consolas" panose="020B0609020204030204" pitchFamily="49" charset="0"/>
              </a:rPr>
              <a:t>Чтобы увидеть результирующую таблицу ANOVA, мы должны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применить</a:t>
            </a:r>
            <a:r>
              <a:rPr lang="en-US" sz="1050" dirty="0">
                <a:latin typeface="Consolas" panose="020B0609020204030204" pitchFamily="49" charset="0"/>
              </a:rPr>
              <a:t> </a:t>
            </a:r>
            <a:r>
              <a:rPr lang="ru-RU" sz="1050" dirty="0">
                <a:latin typeface="Consolas" panose="020B0609020204030204" pitchFamily="49" charset="0"/>
              </a:rPr>
              <a:t>функцию </a:t>
            </a:r>
            <a:r>
              <a:rPr lang="en-US" sz="1050" dirty="0">
                <a:latin typeface="Consolas" panose="020B0609020204030204" pitchFamily="49" charset="0"/>
              </a:rPr>
              <a:t>summary() </a:t>
            </a:r>
            <a:r>
              <a:rPr lang="ru-RU" sz="1050" dirty="0">
                <a:latin typeface="Consolas" panose="020B0609020204030204" pitchFamily="49" charset="0"/>
              </a:rPr>
              <a:t> на </a:t>
            </a:r>
            <a:r>
              <a:rPr lang="en-US" sz="1050" dirty="0" err="1">
                <a:latin typeface="Consolas" panose="020B0609020204030204" pitchFamily="49" charset="0"/>
              </a:rPr>
              <a:t>iris.aov</a:t>
            </a:r>
            <a:endParaRPr lang="en-CA" sz="1050" dirty="0">
              <a:latin typeface="Consolas" panose="020B0609020204030204" pitchFamily="49" charset="0"/>
            </a:endParaRP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		 Df Sum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Mean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F value </a:t>
            </a:r>
            <a:r>
              <a:rPr lang="en-US" sz="1050" dirty="0" err="1">
                <a:latin typeface="Consolas" panose="020B0609020204030204" pitchFamily="49" charset="0"/>
              </a:rPr>
              <a:t>Pr</a:t>
            </a:r>
            <a:r>
              <a:rPr lang="en-US" sz="1050" dirty="0">
                <a:latin typeface="Consolas" panose="020B0609020204030204" pitchFamily="49" charset="0"/>
              </a:rPr>
              <a:t>(&gt;F)   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Species       2  11.35   5.672   49.16 &lt;2e-16 ***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Residuals   147  16.96   0.115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Ибо внутригрупповые степени свободы SS и MSE R используют термины </a:t>
            </a:r>
            <a:r>
              <a:rPr lang="en-US" sz="1050" dirty="0">
                <a:latin typeface="Consolas" panose="020B0609020204030204" pitchFamily="49" charset="0"/>
              </a:rPr>
              <a:t>Residuals</a:t>
            </a:r>
            <a:r>
              <a:rPr lang="ru-RU" sz="1050" dirty="0">
                <a:latin typeface="Consolas" panose="020B0609020204030204" pitchFamily="49" charset="0"/>
              </a:rPr>
              <a:t>  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остатки, что следует из того факта, что мы показали R, что у нас есть только одна </a:t>
            </a: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независимая переменная – вид, и все, что не связано с ней, будет называться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остатками. Но самым важным для нас является значение F и </a:t>
            </a:r>
            <a:r>
              <a:rPr lang="ru-RU" sz="1050" dirty="0" err="1">
                <a:latin typeface="Consolas" panose="020B0609020204030204" pitchFamily="49" charset="0"/>
              </a:rPr>
              <a:t>Pr</a:t>
            </a:r>
            <a:r>
              <a:rPr lang="ru-RU" sz="1050" dirty="0">
                <a:latin typeface="Consolas" panose="020B0609020204030204" pitchFamily="49" charset="0"/>
              </a:rPr>
              <a:t>(&gt;F), которое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показывает вероятность нулевой гипотезы. 2е-16 означает, что вероятность нулевой </a:t>
            </a: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гипотезы равна 2*10^(-16), что, очевидно, означает, что мы должны отвергнуть </a:t>
            </a: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нулевую гипотезу и у некоторых видов ширина чашелистика существенно отличается от </a:t>
            </a: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остальных. Чтобы узнать какой из них мы будем использовать попарное сравнение </a:t>
            </a:r>
            <a:r>
              <a:rPr lang="ru-RU" sz="1050" dirty="0" err="1">
                <a:latin typeface="Consolas" panose="020B0609020204030204" pitchFamily="49" charset="0"/>
              </a:rPr>
              <a:t>Тьюки</a:t>
            </a:r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$Species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              diff         </a:t>
            </a:r>
            <a:r>
              <a:rPr lang="en-US" sz="1050" dirty="0" err="1">
                <a:latin typeface="Consolas" panose="020B0609020204030204" pitchFamily="49" charset="0"/>
              </a:rPr>
              <a:t>lwr</a:t>
            </a:r>
            <a:r>
              <a:rPr lang="en-US" sz="1050" dirty="0">
                <a:latin typeface="Consolas" panose="020B0609020204030204" pitchFamily="49" charset="0"/>
              </a:rPr>
              <a:t>        </a:t>
            </a:r>
            <a:r>
              <a:rPr lang="en-US" sz="1050" dirty="0" err="1">
                <a:latin typeface="Consolas" panose="020B0609020204030204" pitchFamily="49" charset="0"/>
              </a:rPr>
              <a:t>upr</a:t>
            </a:r>
            <a:r>
              <a:rPr lang="en-US" sz="1050" dirty="0">
                <a:latin typeface="Consolas" panose="020B0609020204030204" pitchFamily="49" charset="0"/>
              </a:rPr>
              <a:t>     p adj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versicolor-</a:t>
            </a:r>
            <a:r>
              <a:rPr lang="en-US" sz="1050" dirty="0" err="1">
                <a:latin typeface="Consolas" panose="020B0609020204030204" pitchFamily="49" charset="0"/>
              </a:rPr>
              <a:t>setosa</a:t>
            </a:r>
            <a:r>
              <a:rPr lang="en-US" sz="1050" dirty="0">
                <a:latin typeface="Consolas" panose="020B0609020204030204" pitchFamily="49" charset="0"/>
              </a:rPr>
              <a:t>    -0.658 -0.81885528 -0.4971447 0.0000000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virginica-</a:t>
            </a:r>
            <a:r>
              <a:rPr lang="en-US" sz="1050" dirty="0" err="1">
                <a:latin typeface="Consolas" panose="020B0609020204030204" pitchFamily="49" charset="0"/>
              </a:rPr>
              <a:t>setosa</a:t>
            </a:r>
            <a:r>
              <a:rPr lang="en-US" sz="1050" dirty="0">
                <a:latin typeface="Consolas" panose="020B0609020204030204" pitchFamily="49" charset="0"/>
              </a:rPr>
              <a:t>     -0.454 -0.61485528 -0.2931447 0.0000000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virginica-versicolor  0.204  0.04314472  0.3648553 0.0087802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По данным этого теста средние ширины чашелистиков всех видов значительно 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отличаются</a:t>
            </a:r>
            <a:r>
              <a:rPr lang="en-US" sz="1050" dirty="0">
                <a:latin typeface="Consolas" panose="020B0609020204030204" pitchFamily="49" charset="0"/>
              </a:rPr>
              <a:t> </a:t>
            </a:r>
            <a:r>
              <a:rPr lang="ru-RU" sz="1050" dirty="0">
                <a:latin typeface="Consolas" panose="020B0609020204030204" pitchFamily="49" charset="0"/>
              </a:rPr>
              <a:t>друг для друга</a:t>
            </a:r>
            <a:r>
              <a:rPr lang="en-US" sz="1050" dirty="0">
                <a:latin typeface="Consolas" panose="020B0609020204030204" pitchFamily="49" charset="0"/>
              </a:rPr>
              <a:t>.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             </a:t>
            </a:r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97D551E6-2776-41E2-AB12-54A8A2883156}"/>
              </a:ext>
            </a:extLst>
          </p:cNvPr>
          <p:cNvSpPr txBox="1">
            <a:spLocks/>
          </p:cNvSpPr>
          <p:nvPr/>
        </p:nvSpPr>
        <p:spPr bwMode="ltGray">
          <a:xfrm>
            <a:off x="0" y="89778"/>
            <a:ext cx="6598494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Результаты</a:t>
            </a:r>
            <a:r>
              <a:rPr lang="en-US" sz="4000" dirty="0"/>
              <a:t> </a:t>
            </a:r>
            <a:r>
              <a:rPr lang="ru-RU" sz="4000" dirty="0"/>
              <a:t>и</a:t>
            </a:r>
            <a:r>
              <a:rPr lang="en-US" sz="4000" dirty="0"/>
              <a:t> </a:t>
            </a:r>
            <a:r>
              <a:rPr lang="ru-RU" sz="4000" dirty="0"/>
              <a:t>комментарии</a:t>
            </a:r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C6544F1A-55AD-492E-886A-7CD1D2B3E1CE}"/>
              </a:ext>
            </a:extLst>
          </p:cNvPr>
          <p:cNvSpPr txBox="1">
            <a:spLocks/>
          </p:cNvSpPr>
          <p:nvPr/>
        </p:nvSpPr>
        <p:spPr bwMode="ltGray">
          <a:xfrm>
            <a:off x="7131050" y="89778"/>
            <a:ext cx="4641006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355583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Множественные дисперсионный анализ </a:t>
            </a:r>
            <a:r>
              <a:rPr lang="en-US" dirty="0"/>
              <a:t>MANOVA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22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266328" y="1595021"/>
            <a:ext cx="116593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</a:rPr>
              <a:t>MANOVA также исследует влияние категориальной переменной (групповой независимой переменной) на непрерывную результирующую, но в этом случае результат представлен вектором зависимых переменных.</a:t>
            </a:r>
          </a:p>
          <a:p>
            <a:endParaRPr lang="ru-RU" sz="2400" dirty="0">
              <a:solidFill>
                <a:srgbClr val="333333"/>
              </a:solidFill>
            </a:endParaRPr>
          </a:p>
          <a:p>
            <a:r>
              <a:rPr lang="ru-RU" sz="2400" dirty="0">
                <a:solidFill>
                  <a:srgbClr val="333333"/>
                </a:solidFill>
              </a:rPr>
              <a:t>Например, с данными </a:t>
            </a:r>
            <a:r>
              <a:rPr lang="en-US" sz="2400" dirty="0">
                <a:solidFill>
                  <a:srgbClr val="333333"/>
                </a:solidFill>
              </a:rPr>
              <a:t>iris </a:t>
            </a:r>
            <a:r>
              <a:rPr lang="ru-RU" sz="2400" dirty="0">
                <a:solidFill>
                  <a:srgbClr val="333333"/>
                </a:solidFill>
              </a:rPr>
              <a:t>нулевая гипотеза для MANOVA будет состоять в том, что средняя длина и ширина чашелистиков у всех видов будут одинаковыми.</a:t>
            </a:r>
          </a:p>
          <a:p>
            <a:endParaRPr lang="ru-RU" sz="2400" dirty="0">
              <a:solidFill>
                <a:srgbClr val="333333"/>
              </a:solidFill>
            </a:endParaRPr>
          </a:p>
          <a:p>
            <a:r>
              <a:rPr lang="ru-RU" sz="2400" dirty="0">
                <a:solidFill>
                  <a:srgbClr val="333333"/>
                </a:solidFill>
              </a:rPr>
              <a:t>Тогда почему бы не выполнить несколько ANOVA, по одному для каждой зависимой переменной, но это будет иметь два недостатка: это внесет дополнительную экспериментальную ошибку и не будет учитывать корреляции между зависимыми переменными. Следовательно, возможно, что MANOVA будет показывать значительную разницу между средними значениями, а отдельный ANOVA - нет.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140945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B86D27-68F1-47B9-A6E0-2CEAFAEB2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65" y="931943"/>
            <a:ext cx="3833906" cy="2278772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Ограничения </a:t>
            </a:r>
            <a:r>
              <a:rPr lang="en-US" dirty="0"/>
              <a:t>MANOVA: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90876D-147F-4718-97A1-D749D03B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302" y="1168400"/>
            <a:ext cx="5505450" cy="5003800"/>
          </a:xfrm>
        </p:spPr>
        <p:txBody>
          <a:bodyPr rtlCol="0" anchor="t"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Зависимые переменные обычно следует распределять по группам. Функция R </a:t>
            </a:r>
            <a:r>
              <a:rPr lang="ru-RU" dirty="0" err="1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mshapiro.test</a:t>
            </a: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 () в пакете </a:t>
            </a:r>
            <a:r>
              <a:rPr lang="ru-RU" dirty="0" err="1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mvnormtest</a:t>
            </a: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 может использоваться для выполнения теста Шапиро-</a:t>
            </a:r>
            <a:r>
              <a:rPr lang="ru-RU" dirty="0" err="1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Уилка</a:t>
            </a: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 на многомерную нормальность данных. Это полезно в случае MANOVA, который предполагает многомерную нормальность.</a:t>
            </a:r>
            <a:endParaRPr lang="en-US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Однородность дисперсий по диапазону предикторов.</a:t>
            </a:r>
            <a:endParaRPr lang="en-US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Линейность между всеми парами зависимых переменных, всеми парами </a:t>
            </a:r>
            <a:r>
              <a:rPr lang="ru-RU" dirty="0" err="1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ковариант</a:t>
            </a: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 и всеми парами зависимых переменных и </a:t>
            </a:r>
            <a:r>
              <a:rPr lang="ru-RU" dirty="0" err="1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ковариант</a:t>
            </a:r>
            <a:r>
              <a:rPr lang="ru-RU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 в каждой ячейке</a:t>
            </a:r>
            <a:endParaRPr lang="ru-RU" sz="12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  <p:sp>
        <p:nvSpPr>
          <p:cNvPr id="4" name="Овал 3" descr="декоративный элемент">
            <a:extLst>
              <a:ext uri="{FF2B5EF4-FFF2-40B4-BE49-F238E27FC236}">
                <a16:creationId xmlns:a16="http://schemas.microsoft.com/office/drawing/2014/main" id="{F04472FF-5CE9-4C28-A4FF-E178C31E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07350" y="160332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latin typeface="+mj-lt"/>
            </a:endParaRPr>
          </a:p>
        </p:txBody>
      </p:sp>
      <p:sp>
        <p:nvSpPr>
          <p:cNvPr id="5" name="Надпись 4">
            <a:extLst>
              <a:ext uri="{FF2B5EF4-FFF2-40B4-BE49-F238E27FC236}">
                <a16:creationId xmlns:a16="http://schemas.microsoft.com/office/drawing/2014/main" id="{CFC6C871-D206-4292-AECC-3EBF29BE656A}"/>
              </a:ext>
            </a:extLst>
          </p:cNvPr>
          <p:cNvSpPr txBox="1"/>
          <p:nvPr/>
        </p:nvSpPr>
        <p:spPr>
          <a:xfrm>
            <a:off x="5573006" y="1626628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ru-RU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6" name="Овал 5" descr="декоративный элемент">
            <a:extLst>
              <a:ext uri="{FF2B5EF4-FFF2-40B4-BE49-F238E27FC236}">
                <a16:creationId xmlns:a16="http://schemas.microsoft.com/office/drawing/2014/main" id="{2914446E-8D49-40FF-8036-3BE0DA8E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67907" y="3602197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latin typeface="+mj-lt"/>
            </a:endParaRPr>
          </a:p>
        </p:txBody>
      </p:sp>
      <p:sp>
        <p:nvSpPr>
          <p:cNvPr id="7" name="Надпись 6">
            <a:extLst>
              <a:ext uri="{FF2B5EF4-FFF2-40B4-BE49-F238E27FC236}">
                <a16:creationId xmlns:a16="http://schemas.microsoft.com/office/drawing/2014/main" id="{743E3861-81FF-4843-A74C-8C4C7AE9AA66}"/>
              </a:ext>
            </a:extLst>
          </p:cNvPr>
          <p:cNvSpPr txBox="1"/>
          <p:nvPr/>
        </p:nvSpPr>
        <p:spPr>
          <a:xfrm>
            <a:off x="5534710" y="3634288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ru-RU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8" name="Овал 7" descr="декоративный элемент">
            <a:extLst>
              <a:ext uri="{FF2B5EF4-FFF2-40B4-BE49-F238E27FC236}">
                <a16:creationId xmlns:a16="http://schemas.microsoft.com/office/drawing/2014/main" id="{906DC222-1ADE-4B8C-90AB-BD493507E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73006" y="5031317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latin typeface="+mj-lt"/>
            </a:endParaRPr>
          </a:p>
        </p:txBody>
      </p:sp>
      <p:sp>
        <p:nvSpPr>
          <p:cNvPr id="9" name="Надпись 4">
            <a:extLst>
              <a:ext uri="{FF2B5EF4-FFF2-40B4-BE49-F238E27FC236}">
                <a16:creationId xmlns:a16="http://schemas.microsoft.com/office/drawing/2014/main" id="{232148E7-7B1E-415A-BA9F-1B0672379EE9}"/>
              </a:ext>
            </a:extLst>
          </p:cNvPr>
          <p:cNvSpPr txBox="1"/>
          <p:nvPr/>
        </p:nvSpPr>
        <p:spPr>
          <a:xfrm>
            <a:off x="5638662" y="5054616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3</a:t>
            </a:r>
            <a:endParaRPr lang="ru-RU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2485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6A6B18-A4D5-40FA-9CBC-71370490698A}"/>
              </a:ext>
            </a:extLst>
          </p:cNvPr>
          <p:cNvSpPr/>
          <p:nvPr/>
        </p:nvSpPr>
        <p:spPr>
          <a:xfrm>
            <a:off x="6997700" y="1110762"/>
            <a:ext cx="490855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iris.man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manova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cbind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Sepal.Length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Sepal.Width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) ~ Species, data = iris)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summary(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iris.man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summary.aov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iris.man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ru-RU" sz="1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3176D9A-A5CE-4DF3-B8AD-805CAFCCDF3D}"/>
              </a:ext>
            </a:extLst>
          </p:cNvPr>
          <p:cNvSpPr/>
          <p:nvPr/>
        </p:nvSpPr>
        <p:spPr>
          <a:xfrm>
            <a:off x="202623" y="882162"/>
            <a:ext cx="6248400" cy="5586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Используем функцию </a:t>
            </a:r>
            <a:r>
              <a:rPr lang="ru-RU" sz="1050" dirty="0" err="1">
                <a:latin typeface="Consolas" panose="020B0609020204030204" pitchFamily="49" charset="0"/>
              </a:rPr>
              <a:t>manova</a:t>
            </a:r>
            <a:r>
              <a:rPr lang="ru-RU" sz="1050" dirty="0">
                <a:latin typeface="Consolas" panose="020B0609020204030204" pitchFamily="49" charset="0"/>
              </a:rPr>
              <a:t>() для создания объекта </a:t>
            </a:r>
            <a:r>
              <a:rPr lang="ru-RU" sz="1050" dirty="0" err="1">
                <a:latin typeface="Consolas" panose="020B0609020204030204" pitchFamily="49" charset="0"/>
              </a:rPr>
              <a:t>iris.man</a:t>
            </a:r>
            <a:r>
              <a:rPr lang="ru-RU" sz="1050" dirty="0">
                <a:latin typeface="Consolas" panose="020B0609020204030204" pitchFamily="49" charset="0"/>
              </a:rPr>
              <a:t>, который будет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содержать основные данные о</a:t>
            </a:r>
            <a:r>
              <a:rPr lang="en-CA" sz="1050" dirty="0">
                <a:latin typeface="Consolas" panose="020B0609020204030204" pitchFamily="49" charset="0"/>
              </a:rPr>
              <a:t> MANOVA </a:t>
            </a:r>
            <a:r>
              <a:rPr lang="ru-RU" sz="1050" dirty="0">
                <a:latin typeface="Consolas" panose="020B0609020204030204" pitchFamily="49" charset="0"/>
              </a:rPr>
              <a:t>анализа таблицы</a:t>
            </a:r>
            <a:r>
              <a:rPr lang="en-CA" sz="1050" dirty="0">
                <a:latin typeface="Consolas" panose="020B0609020204030204" pitchFamily="49" charset="0"/>
              </a:rPr>
              <a:t> iris.</a:t>
            </a:r>
            <a:br>
              <a:rPr lang="ru-RU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Т.к. у нас две независимые переменные </a:t>
            </a:r>
            <a:r>
              <a:rPr lang="en-CA" sz="1050" dirty="0">
                <a:latin typeface="Consolas" panose="020B0609020204030204" pitchFamily="49" charset="0"/>
              </a:rPr>
              <a:t>‘</a:t>
            </a:r>
            <a:r>
              <a:rPr lang="en-CA" sz="1050" dirty="0" err="1">
                <a:latin typeface="Consolas" panose="020B0609020204030204" pitchFamily="49" charset="0"/>
              </a:rPr>
              <a:t>Sepal.Length</a:t>
            </a:r>
            <a:r>
              <a:rPr lang="en-CA" sz="1050" dirty="0">
                <a:latin typeface="Consolas" panose="020B0609020204030204" pitchFamily="49" charset="0"/>
              </a:rPr>
              <a:t>’ </a:t>
            </a:r>
            <a:r>
              <a:rPr lang="ru-RU" sz="1050" dirty="0">
                <a:latin typeface="Consolas" panose="020B0609020204030204" pitchFamily="49" charset="0"/>
              </a:rPr>
              <a:t>и </a:t>
            </a:r>
            <a:r>
              <a:rPr lang="en-CA" sz="1050" dirty="0">
                <a:latin typeface="Consolas" panose="020B0609020204030204" pitchFamily="49" charset="0"/>
              </a:rPr>
              <a:t>‘</a:t>
            </a:r>
            <a:r>
              <a:rPr lang="en-CA" sz="1050" dirty="0" err="1">
                <a:latin typeface="Consolas" panose="020B0609020204030204" pitchFamily="49" charset="0"/>
              </a:rPr>
              <a:t>Sepal.Width</a:t>
            </a:r>
            <a:r>
              <a:rPr lang="en-CA" sz="1050" dirty="0">
                <a:latin typeface="Consolas" panose="020B0609020204030204" pitchFamily="49" charset="0"/>
              </a:rPr>
              <a:t>’, </a:t>
            </a:r>
            <a:r>
              <a:rPr lang="ru-RU" sz="1050" dirty="0">
                <a:latin typeface="Consolas" panose="020B0609020204030204" pitchFamily="49" charset="0"/>
              </a:rPr>
              <a:t>которые</a:t>
            </a:r>
            <a:br>
              <a:rPr lang="en-US" sz="1050" dirty="0">
                <a:latin typeface="Consolas" panose="020B0609020204030204" pitchFamily="49" charset="0"/>
              </a:rPr>
            </a:br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представлены двумя колонками,</a:t>
            </a:r>
            <a:r>
              <a:rPr lang="en-US" sz="1050" dirty="0">
                <a:latin typeface="Consolas" panose="020B0609020204030204" pitchFamily="49" charset="0"/>
              </a:rPr>
              <a:t> </a:t>
            </a:r>
            <a:r>
              <a:rPr lang="ru-RU" sz="1050" dirty="0">
                <a:latin typeface="Consolas" panose="020B0609020204030204" pitchFamily="49" charset="0"/>
              </a:rPr>
              <a:t>мы должны создать временный объект, который </a:t>
            </a:r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будет содержать только эти колонки. Для этого используем </a:t>
            </a:r>
            <a:r>
              <a:rPr lang="en-CA" sz="1050" dirty="0" err="1">
                <a:latin typeface="Consolas" panose="020B0609020204030204" pitchFamily="49" charset="0"/>
              </a:rPr>
              <a:t>cbind</a:t>
            </a:r>
            <a:r>
              <a:rPr lang="en-CA" sz="1050" dirty="0">
                <a:latin typeface="Consolas" panose="020B0609020204030204" pitchFamily="49" charset="0"/>
              </a:rPr>
              <a:t>():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en-CA" sz="1050" dirty="0" err="1">
                <a:latin typeface="Consolas" panose="020B0609020204030204" pitchFamily="49" charset="0"/>
              </a:rPr>
              <a:t>cbind</a:t>
            </a:r>
            <a:r>
              <a:rPr lang="en-CA" sz="1050" dirty="0">
                <a:latin typeface="Consolas" panose="020B0609020204030204" pitchFamily="49" charset="0"/>
              </a:rPr>
              <a:t>(</a:t>
            </a:r>
            <a:r>
              <a:rPr lang="en-CA" sz="1050" dirty="0" err="1">
                <a:latin typeface="Consolas" panose="020B0609020204030204" pitchFamily="49" charset="0"/>
              </a:rPr>
              <a:t>Sepal.Length</a:t>
            </a:r>
            <a:r>
              <a:rPr lang="en-CA" sz="1050" dirty="0">
                <a:latin typeface="Consolas" panose="020B0609020204030204" pitchFamily="49" charset="0"/>
              </a:rPr>
              <a:t>, </a:t>
            </a:r>
            <a:r>
              <a:rPr lang="en-CA" sz="1050" dirty="0" err="1">
                <a:latin typeface="Consolas" panose="020B0609020204030204" pitchFamily="49" charset="0"/>
              </a:rPr>
              <a:t>Sepal.Width</a:t>
            </a:r>
            <a:r>
              <a:rPr lang="en-CA" sz="1050" dirty="0">
                <a:latin typeface="Consolas" panose="020B0609020204030204" pitchFamily="49" charset="0"/>
              </a:rPr>
              <a:t>) ~ Species</a:t>
            </a: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Результирующую таблицу получим с помощью функции </a:t>
            </a:r>
            <a:r>
              <a:rPr lang="en-CA" sz="1050" dirty="0">
                <a:latin typeface="Consolas" panose="020B0609020204030204" pitchFamily="49" charset="0"/>
              </a:rPr>
              <a:t>summary()</a:t>
            </a: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>
                <a:latin typeface="Consolas" panose="020B0609020204030204" pitchFamily="49" charset="0"/>
              </a:rPr>
              <a:t> 		Df  Pillai </a:t>
            </a:r>
            <a:r>
              <a:rPr lang="en-CA" sz="1050" dirty="0" err="1">
                <a:latin typeface="Consolas" panose="020B0609020204030204" pitchFamily="49" charset="0"/>
              </a:rPr>
              <a:t>approx</a:t>
            </a:r>
            <a:r>
              <a:rPr lang="en-CA" sz="1050" dirty="0">
                <a:latin typeface="Consolas" panose="020B0609020204030204" pitchFamily="49" charset="0"/>
              </a:rPr>
              <a:t> 		F  num Df 	den Df        </a:t>
            </a:r>
            <a:r>
              <a:rPr lang="en-CA" sz="1050" dirty="0" err="1">
                <a:latin typeface="Consolas" panose="020B0609020204030204" pitchFamily="49" charset="0"/>
              </a:rPr>
              <a:t>Pr</a:t>
            </a:r>
            <a:r>
              <a:rPr lang="en-CA" sz="1050" dirty="0">
                <a:latin typeface="Consolas" panose="020B0609020204030204" pitchFamily="49" charset="0"/>
              </a:rPr>
              <a:t>(&gt;F)  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Species     	2 	0.94531	 65.878       4        294	&lt; 2.2e-16 ***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Residuals  147                                             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---</a:t>
            </a:r>
          </a:p>
          <a:p>
            <a:r>
              <a:rPr lang="en-CA" sz="1050" dirty="0" err="1">
                <a:latin typeface="Consolas" panose="020B0609020204030204" pitchFamily="49" charset="0"/>
              </a:rPr>
              <a:t>Signif</a:t>
            </a:r>
            <a:r>
              <a:rPr lang="en-CA" sz="1050" dirty="0">
                <a:latin typeface="Consolas" panose="020B0609020204030204" pitchFamily="49" charset="0"/>
              </a:rPr>
              <a:t>. codes:  0 ‘***’ 0.001 ‘**’ 0.01 ‘*’ 0.05 ‘.’ 0.1 ‘ ’ 1</a:t>
            </a:r>
          </a:p>
          <a:p>
            <a:endParaRPr lang="en-CA" sz="1050" dirty="0">
              <a:latin typeface="Consolas" panose="020B0609020204030204" pitchFamily="49" charset="0"/>
            </a:endParaRP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Но если вы хотите видеть результаты для каждой независимой переменной отдельно, 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</a:t>
            </a:r>
            <a:r>
              <a:rPr lang="ru-RU" sz="1050" dirty="0">
                <a:latin typeface="Consolas" panose="020B0609020204030204" pitchFamily="49" charset="0"/>
              </a:rPr>
              <a:t>используйте </a:t>
            </a:r>
            <a:r>
              <a:rPr lang="en-US" sz="1050" dirty="0" err="1">
                <a:latin typeface="Consolas" panose="020B0609020204030204" pitchFamily="49" charset="0"/>
              </a:rPr>
              <a:t>summary.aov</a:t>
            </a:r>
            <a:r>
              <a:rPr lang="en-US" sz="1050" dirty="0">
                <a:latin typeface="Consolas" panose="020B0609020204030204" pitchFamily="49" charset="0"/>
              </a:rPr>
              <a:t>()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 Response </a:t>
            </a:r>
            <a:r>
              <a:rPr lang="en-US" sz="1050" dirty="0" err="1">
                <a:latin typeface="Consolas" panose="020B0609020204030204" pitchFamily="49" charset="0"/>
              </a:rPr>
              <a:t>Sepal.Length</a:t>
            </a:r>
            <a:r>
              <a:rPr lang="en-US" sz="1050" dirty="0">
                <a:latin typeface="Consolas" panose="020B0609020204030204" pitchFamily="49" charset="0"/>
              </a:rPr>
              <a:t> 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    Df Sum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Mean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F value    </a:t>
            </a:r>
            <a:r>
              <a:rPr lang="en-US" sz="1050" dirty="0" err="1">
                <a:latin typeface="Consolas" panose="020B0609020204030204" pitchFamily="49" charset="0"/>
              </a:rPr>
              <a:t>Pr</a:t>
            </a:r>
            <a:r>
              <a:rPr lang="en-US" sz="1050" dirty="0">
                <a:latin typeface="Consolas" panose="020B0609020204030204" pitchFamily="49" charset="0"/>
              </a:rPr>
              <a:t>(&gt;F)   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Species       2 63.212  31.606  119.26 &lt; 2.2e-16 ***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Residuals   147 38.956   0.265                     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---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Signif</a:t>
            </a:r>
            <a:r>
              <a:rPr lang="en-US" sz="1050" dirty="0">
                <a:latin typeface="Consolas" panose="020B0609020204030204" pitchFamily="49" charset="0"/>
              </a:rPr>
              <a:t>. codes:  0 ‘***’ 0.001 ‘**’ 0.01 ‘*’ 0.05 ‘.’ 0.1 ‘ ’ 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 Response </a:t>
            </a:r>
            <a:r>
              <a:rPr lang="en-US" sz="1050" dirty="0" err="1">
                <a:latin typeface="Consolas" panose="020B0609020204030204" pitchFamily="49" charset="0"/>
              </a:rPr>
              <a:t>Sepal.Width</a:t>
            </a:r>
            <a:r>
              <a:rPr lang="en-US" sz="1050" dirty="0">
                <a:latin typeface="Consolas" panose="020B0609020204030204" pitchFamily="49" charset="0"/>
              </a:rPr>
              <a:t> 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    Df Sum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Mean </a:t>
            </a:r>
            <a:r>
              <a:rPr lang="en-US" sz="1050" dirty="0" err="1">
                <a:latin typeface="Consolas" panose="020B0609020204030204" pitchFamily="49" charset="0"/>
              </a:rPr>
              <a:t>Sq</a:t>
            </a:r>
            <a:r>
              <a:rPr lang="en-US" sz="1050" dirty="0">
                <a:latin typeface="Consolas" panose="020B0609020204030204" pitchFamily="49" charset="0"/>
              </a:rPr>
              <a:t> F value    </a:t>
            </a:r>
            <a:r>
              <a:rPr lang="en-US" sz="1050" dirty="0" err="1">
                <a:latin typeface="Consolas" panose="020B0609020204030204" pitchFamily="49" charset="0"/>
              </a:rPr>
              <a:t>Pr</a:t>
            </a:r>
            <a:r>
              <a:rPr lang="en-US" sz="1050" dirty="0">
                <a:latin typeface="Consolas" panose="020B0609020204030204" pitchFamily="49" charset="0"/>
              </a:rPr>
              <a:t>(&gt;F)   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Species       2 11.345  5.6725   49.16 &lt; 2.2e-16 ***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Residuals   147 16.962  0.1154                     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---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Signif</a:t>
            </a:r>
            <a:r>
              <a:rPr lang="en-US" sz="1050" dirty="0">
                <a:latin typeface="Consolas" panose="020B0609020204030204" pitchFamily="49" charset="0"/>
              </a:rPr>
              <a:t>. codes:  0 ‘***’ 0.001 ‘**’ 0.01 ‘*’ 0.05 ‘.’ 0.1 ‘ ’ 1</a:t>
            </a:r>
          </a:p>
          <a:p>
            <a:endParaRPr lang="ru-RU" sz="1050" dirty="0">
              <a:latin typeface="Consolas" panose="020B0609020204030204" pitchFamily="49" charset="0"/>
            </a:endParaRPr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24AEB263-DAAE-4340-9D7A-9D3521388426}"/>
              </a:ext>
            </a:extLst>
          </p:cNvPr>
          <p:cNvSpPr txBox="1">
            <a:spLocks/>
          </p:cNvSpPr>
          <p:nvPr/>
        </p:nvSpPr>
        <p:spPr bwMode="ltGray">
          <a:xfrm>
            <a:off x="110703" y="89778"/>
            <a:ext cx="6598494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Результаты</a:t>
            </a:r>
            <a:r>
              <a:rPr lang="en-US" sz="4000" dirty="0"/>
              <a:t> </a:t>
            </a:r>
            <a:r>
              <a:rPr lang="ru-RU" sz="4000" dirty="0"/>
              <a:t>и</a:t>
            </a:r>
            <a:r>
              <a:rPr lang="en-US" sz="4000" dirty="0"/>
              <a:t> </a:t>
            </a:r>
            <a:r>
              <a:rPr lang="ru-RU" sz="4000" dirty="0"/>
              <a:t>комментарии</a:t>
            </a:r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C1F4FE6D-6CC2-4E41-910F-BE8E29798E82}"/>
              </a:ext>
            </a:extLst>
          </p:cNvPr>
          <p:cNvSpPr txBox="1">
            <a:spLocks/>
          </p:cNvSpPr>
          <p:nvPr/>
        </p:nvSpPr>
        <p:spPr bwMode="ltGray">
          <a:xfrm>
            <a:off x="7131050" y="89778"/>
            <a:ext cx="4641006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501483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главных компонент </a:t>
            </a:r>
            <a:r>
              <a:rPr lang="en-US" dirty="0"/>
              <a:t>PCA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25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857250" y="1720840"/>
            <a:ext cx="106679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FB6A14-531C-40FA-BED1-A0AC9737A4F6}"/>
              </a:ext>
            </a:extLst>
          </p:cNvPr>
          <p:cNvSpPr/>
          <p:nvPr/>
        </p:nvSpPr>
        <p:spPr>
          <a:xfrm>
            <a:off x="249382" y="1720840"/>
            <a:ext cx="1153462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</a:rPr>
              <a:t>Поскольку в этом анализе у нас нет четкой гипотезы и большинство наших переменных независимы, наиболее подходящим анализом для этого будет </a:t>
            </a:r>
            <a:r>
              <a:rPr lang="ru-RU" sz="2400" dirty="0">
                <a:solidFill>
                  <a:srgbClr val="439EB7"/>
                </a:solidFill>
              </a:rPr>
              <a:t>анализ главных компонентов (PCA). PCA </a:t>
            </a:r>
            <a:r>
              <a:rPr lang="ru-RU" sz="2400" dirty="0">
                <a:solidFill>
                  <a:srgbClr val="333333"/>
                </a:solidFill>
              </a:rPr>
              <a:t>- это тип линейного преобразования заданного набора данных, который имеет значения для определенного количества переменных (координат) для определенного количества пробелов.</a:t>
            </a:r>
          </a:p>
          <a:p>
            <a:endParaRPr lang="en-US" sz="2400" dirty="0">
              <a:solidFill>
                <a:srgbClr val="333333"/>
              </a:solidFill>
            </a:endParaRPr>
          </a:p>
          <a:p>
            <a:r>
              <a:rPr lang="ru-RU" sz="2400" dirty="0">
                <a:solidFill>
                  <a:srgbClr val="333333"/>
                </a:solidFill>
              </a:rPr>
              <a:t>Это линейное преобразование подгоняет набор данных к новой системе координат таким образом, что наиболее значительная дисперсия обнаруживается по первой координате, а каждая последующая координата ортогональна последней и имеет меньшую дисперсию. Таким образом, вы преобразуете набор из </a:t>
            </a:r>
            <a:r>
              <a:rPr lang="ru-RU" sz="2400" dirty="0">
                <a:solidFill>
                  <a:srgbClr val="439EB7"/>
                </a:solidFill>
              </a:rPr>
              <a:t>x </a:t>
            </a:r>
            <a:r>
              <a:rPr lang="ru-RU" sz="2400" dirty="0">
                <a:solidFill>
                  <a:srgbClr val="333333"/>
                </a:solidFill>
              </a:rPr>
              <a:t>коррелированных переменных по </a:t>
            </a:r>
            <a:r>
              <a:rPr lang="ru-RU" sz="2400" dirty="0">
                <a:solidFill>
                  <a:srgbClr val="439EB7"/>
                </a:solidFill>
              </a:rPr>
              <a:t>y</a:t>
            </a:r>
            <a:r>
              <a:rPr lang="ru-RU" sz="2400" dirty="0">
                <a:solidFill>
                  <a:srgbClr val="333333"/>
                </a:solidFill>
              </a:rPr>
              <a:t> выборкам в наборе из </a:t>
            </a:r>
            <a:r>
              <a:rPr lang="ru-RU" sz="2400" dirty="0">
                <a:solidFill>
                  <a:srgbClr val="439EB7"/>
                </a:solidFill>
              </a:rPr>
              <a:t>p</a:t>
            </a:r>
            <a:r>
              <a:rPr lang="ru-RU" sz="2400" dirty="0">
                <a:solidFill>
                  <a:srgbClr val="333333"/>
                </a:solidFill>
              </a:rPr>
              <a:t> некоррелированных главных компонентов по тем же выборкам.</a:t>
            </a:r>
            <a:endParaRPr lang="en-US" sz="24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7297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главных компонент </a:t>
            </a:r>
            <a:r>
              <a:rPr lang="en-US" dirty="0"/>
              <a:t>PCA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26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857250" y="1720840"/>
            <a:ext cx="106679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FB6A14-531C-40FA-BED1-A0AC9737A4F6}"/>
              </a:ext>
            </a:extLst>
          </p:cNvPr>
          <p:cNvSpPr/>
          <p:nvPr/>
        </p:nvSpPr>
        <p:spPr>
          <a:xfrm>
            <a:off x="407987" y="1509981"/>
            <a:ext cx="1137602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solidFill>
                <a:srgbClr val="333333"/>
              </a:solidFill>
            </a:endParaRPr>
          </a:p>
          <a:p>
            <a:r>
              <a:rPr lang="ru-RU" sz="2400" dirty="0">
                <a:solidFill>
                  <a:srgbClr val="333333"/>
                </a:solidFill>
              </a:rPr>
              <a:t>Если в ваших данных есть много переменных, коррелированных друг с другом, все они будут сильно влиять на один и тот же главный компонент. Каждый </a:t>
            </a:r>
            <a:r>
              <a:rPr lang="ru-RU" sz="2400" dirty="0">
                <a:solidFill>
                  <a:srgbClr val="439EB7"/>
                </a:solidFill>
              </a:rPr>
              <a:t>главный компонент</a:t>
            </a:r>
            <a:r>
              <a:rPr lang="ru-RU" sz="2400" dirty="0">
                <a:solidFill>
                  <a:srgbClr val="333333"/>
                </a:solidFill>
              </a:rPr>
              <a:t> суммирует определенный процент от общей вариации в наборе данных.</a:t>
            </a:r>
          </a:p>
          <a:p>
            <a:endParaRPr lang="ru-RU" sz="2400" dirty="0">
              <a:solidFill>
                <a:srgbClr val="333333"/>
              </a:solidFill>
            </a:endParaRPr>
          </a:p>
          <a:p>
            <a:r>
              <a:rPr lang="ru-RU" sz="2400" dirty="0">
                <a:solidFill>
                  <a:srgbClr val="333333"/>
                </a:solidFill>
              </a:rPr>
              <a:t>Если ваши исходные переменные сильно коррелированы друг с другом, вы сможете аппроксимировать большую часть сложности в своем наборе данных с помощью всего лишь нескольких основных компонентов. По мере добавления новых основных компонентов вы суммируете все больше и больше исходного набора данных. Добавление дополнительных компонентов делает вашу оценку общего набора данных более точной, но при этом более громоздкой.</a:t>
            </a:r>
            <a:endParaRPr lang="en-US" sz="24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780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27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857250" y="1720840"/>
            <a:ext cx="106679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FB6A14-531C-40FA-BED1-A0AC9737A4F6}"/>
              </a:ext>
            </a:extLst>
          </p:cNvPr>
          <p:cNvSpPr/>
          <p:nvPr/>
        </p:nvSpPr>
        <p:spPr>
          <a:xfrm>
            <a:off x="394113" y="1602086"/>
            <a:ext cx="1066799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solidFill>
                <a:srgbClr val="333333"/>
              </a:solidFill>
            </a:endParaRPr>
          </a:p>
          <a:p>
            <a:pPr lvl="0"/>
            <a:r>
              <a:rPr lang="ru-RU" sz="2400" dirty="0"/>
              <a:t>Проще говоря, анализ главных компонентов - это метод извлечения важных переменных (в форме компонентов) из большого набора переменных, доступных в наборе данных. Он извлекает низкоразмерный набор функций из высокомерного набора данных с целью собрать как можно больше информации. Первый главный компонент - это линейная комбинация исходных переменных-предикторов, которая фиксирует максимальную дисперсию в наборе данных. Он определяет направление наибольшей изменчивости данных. Чем больше вариативность, зафиксированная в первом компоненте, тем больше информации, полученной компонентом. Никакой другой компонент не может иметь вариабельность выше, чем первый главный компонент.</a:t>
            </a:r>
            <a:endParaRPr lang="en-US" sz="2400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EADE5936-A3EF-45D0-9138-A32EB4B4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5678"/>
            <a:ext cx="10667998" cy="1002422"/>
          </a:xfrm>
        </p:spPr>
        <p:txBody>
          <a:bodyPr/>
          <a:lstStyle/>
          <a:p>
            <a:r>
              <a:rPr lang="ru-RU" dirty="0"/>
              <a:t>Метод главных компонент </a:t>
            </a:r>
            <a:r>
              <a:rPr lang="en-US" dirty="0"/>
              <a:t>PCA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7921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B95E0-69EC-44F3-96BF-48DE7FC1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Интерпретация </a:t>
            </a:r>
            <a:r>
              <a:rPr lang="en-CA" dirty="0"/>
              <a:t>PCA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73E4-C7BE-484F-BE04-0D238F89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28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819695-D553-4841-BF7E-827B2106B042}"/>
              </a:ext>
            </a:extLst>
          </p:cNvPr>
          <p:cNvSpPr/>
          <p:nvPr/>
        </p:nvSpPr>
        <p:spPr>
          <a:xfrm>
            <a:off x="857250" y="1720840"/>
            <a:ext cx="106679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FB6A14-531C-40FA-BED1-A0AC9737A4F6}"/>
              </a:ext>
            </a:extLst>
          </p:cNvPr>
          <p:cNvSpPr/>
          <p:nvPr/>
        </p:nvSpPr>
        <p:spPr>
          <a:xfrm>
            <a:off x="857249" y="2459504"/>
            <a:ext cx="1066799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/>
              <a:t>На полученном графике каждая </a:t>
            </a:r>
            <a:r>
              <a:rPr lang="ru-RU" sz="2400" dirty="0">
                <a:solidFill>
                  <a:srgbClr val="439EB7"/>
                </a:solidFill>
              </a:rPr>
              <a:t>переменная</a:t>
            </a:r>
            <a:r>
              <a:rPr lang="ru-RU" sz="2400" dirty="0"/>
              <a:t> будет </a:t>
            </a:r>
            <a:r>
              <a:rPr lang="ru-RU" sz="2400" dirty="0">
                <a:solidFill>
                  <a:srgbClr val="439EB7"/>
                </a:solidFill>
              </a:rPr>
              <a:t>представлена как вектор</a:t>
            </a:r>
            <a:r>
              <a:rPr lang="ru-RU" sz="2400" dirty="0"/>
              <a:t>, </a:t>
            </a:r>
            <a:r>
              <a:rPr lang="ru-RU" sz="2400" dirty="0">
                <a:solidFill>
                  <a:srgbClr val="439EB7"/>
                </a:solidFill>
              </a:rPr>
              <a:t>направление и длина </a:t>
            </a:r>
            <a:r>
              <a:rPr lang="ru-RU" sz="2400" dirty="0"/>
              <a:t>которого </a:t>
            </a:r>
            <a:r>
              <a:rPr lang="ru-RU" sz="2400" dirty="0">
                <a:solidFill>
                  <a:srgbClr val="439EB7"/>
                </a:solidFill>
              </a:rPr>
              <a:t>будут определяться вкладом </a:t>
            </a:r>
            <a:r>
              <a:rPr lang="ru-RU" sz="2400" dirty="0"/>
              <a:t>переменной в дисперсию PC1 или PC2. </a:t>
            </a:r>
            <a:r>
              <a:rPr lang="ru-RU" sz="2400" dirty="0">
                <a:solidFill>
                  <a:srgbClr val="439EB7"/>
                </a:solidFill>
              </a:rPr>
              <a:t>Переменные</a:t>
            </a:r>
            <a:r>
              <a:rPr lang="ru-RU" sz="2400" dirty="0"/>
              <a:t>, которые </a:t>
            </a:r>
            <a:r>
              <a:rPr lang="ru-RU" sz="2400" dirty="0">
                <a:solidFill>
                  <a:srgbClr val="439EB7"/>
                </a:solidFill>
              </a:rPr>
              <a:t>лежат очень близко </a:t>
            </a:r>
            <a:r>
              <a:rPr lang="ru-RU" sz="2400" dirty="0"/>
              <a:t>и образуют группу, должны быть </a:t>
            </a:r>
            <a:r>
              <a:rPr lang="ru-RU" sz="2400" dirty="0">
                <a:solidFill>
                  <a:srgbClr val="439EB7"/>
                </a:solidFill>
              </a:rPr>
              <a:t>сильно скоррелированы</a:t>
            </a:r>
            <a:r>
              <a:rPr lang="ru-RU" sz="2400" dirty="0"/>
              <a:t>.</a:t>
            </a:r>
          </a:p>
          <a:p>
            <a:pPr lvl="0"/>
            <a:endParaRPr lang="ru-RU" sz="2400" dirty="0"/>
          </a:p>
          <a:p>
            <a:pPr lvl="0"/>
            <a:endParaRPr lang="en-US" sz="2400" dirty="0"/>
          </a:p>
          <a:p>
            <a:pPr lvl="0"/>
            <a:r>
              <a:rPr lang="ru-RU" sz="2400" dirty="0"/>
              <a:t>Если у вас есть независимая переменная, вы должны отметить, какие переменные будут располагаться ближе к этим независимым переменным.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0849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27A81-F143-497D-B0A4-E5CE360BE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Пример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254BC6F-C12D-42BC-935A-01F451E8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AAC19ED-7CFA-4AF2-BE7E-6017F4B12C94}" type="slidenum">
              <a:rPr lang="ru-RU" noProof="0" smtClean="0"/>
              <a:pPr rtl="0"/>
              <a:t>29</a:t>
            </a:fld>
            <a:endParaRPr lang="ru-RU" noProof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45A5885-8DE1-40F2-BE42-34614CC58783}"/>
              </a:ext>
            </a:extLst>
          </p:cNvPr>
          <p:cNvSpPr/>
          <p:nvPr/>
        </p:nvSpPr>
        <p:spPr>
          <a:xfrm>
            <a:off x="202508" y="252668"/>
            <a:ext cx="569722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Около сорока листьев Липы Мелколистной (Tilia Cordata) были протестированы с помощью спектрометра устройства TT+. Для каждого листа было сделано несколько измерений  при естественном освещении. Все листья были разделены на 8 групп в соответствии с их визуальным состоянием, от абсолютно здоровых до желтых и опавших. "Самые молодые" и в результате наиболее зеленые листья относились к группе "8", а наименее зеленые, наиболее поврежденные и "старые" листья добавлялись к группе "1". Значения каждого спектрального диапазона считывались, суммировались и сохранялись как переменная    «освещенность». Отношение каждого значения «освещенности» к максимальному значению  «освещенности» сохранялось как относительная переменная легкости. Спектральные данные для каждой полосы, кроме исходных данных, полученных непосредственно со спектрометра, хранились в виде "относительной интенсивности", которая вычислялась как отношение исходного значения каждой полосы к «освещенности».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1" descr="imageJ.png">
            <a:extLst>
              <a:ext uri="{FF2B5EF4-FFF2-40B4-BE49-F238E27FC236}">
                <a16:creationId xmlns:a16="http://schemas.microsoft.com/office/drawing/2014/main" id="{EF3982B5-F09F-4EE7-B5D1-D3E8E3D4DDA2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732269" y="1249680"/>
            <a:ext cx="4839423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5307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Объект 1">
                <a:extLst>
                  <a:ext uri="{FF2B5EF4-FFF2-40B4-BE49-F238E27FC236}">
                    <a16:creationId xmlns:a16="http://schemas.microsoft.com/office/drawing/2014/main" id="{F852F088-E2F4-4DAA-A138-ED5E7F2251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50538" y="756457"/>
                <a:ext cx="5505450" cy="5776313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ru-RU" sz="3300" b="1" dirty="0">
                    <a:solidFill>
                      <a:schemeClr val="bg1"/>
                    </a:solidFill>
                    <a:latin typeface="+mj-lt"/>
                  </a:rPr>
                  <a:t>Давайте вспомним:</a:t>
                </a:r>
                <a:endParaRPr lang="en-US" sz="3300" b="1" dirty="0">
                  <a:solidFill>
                    <a:schemeClr val="bg1"/>
                  </a:solidFill>
                  <a:latin typeface="+mj-lt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80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3800" b="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8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en-US" sz="38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800" i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𝑆𝑆</m:t>
                      </m:r>
                      <m:r>
                        <a:rPr lang="en-US" sz="3800" i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38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38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8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8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8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38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38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3800" b="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8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38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38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8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3800" i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3800" i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38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38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3800" i="1">
                                              <a:solidFill>
                                                <a:schemeClr val="accent1">
                                                  <a:lumMod val="20000"/>
                                                  <a:lumOff val="8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800" i="1">
                                              <a:solidFill>
                                                <a:schemeClr val="accent1">
                                                  <a:lumMod val="20000"/>
                                                  <a:lumOff val="8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800" i="1">
                                              <a:solidFill>
                                                <a:schemeClr val="accent1">
                                                  <a:lumMod val="20000"/>
                                                  <a:lumOff val="8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sz="3800" i="1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sz="38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sz="38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8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pPr marL="0" indent="0" algn="ctr">
                  <a:buNone/>
                </a:pPr>
                <a:endParaRPr lang="en-US" sz="38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ru-RU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" name="Объект 1">
                <a:extLst>
                  <a:ext uri="{FF2B5EF4-FFF2-40B4-BE49-F238E27FC236}">
                    <a16:creationId xmlns:a16="http://schemas.microsoft.com/office/drawing/2014/main" id="{F852F088-E2F4-4DAA-A138-ED5E7F2251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50538" y="756457"/>
                <a:ext cx="5505450" cy="5776313"/>
              </a:xfrm>
              <a:blipFill>
                <a:blip r:embed="rId2"/>
                <a:stretch>
                  <a:fillRect l="-2326" t="-80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6B48C9D-61AB-4604-AAD0-E0EA8415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350" y="229391"/>
            <a:ext cx="3833906" cy="5888775"/>
          </a:xfrm>
        </p:spPr>
        <p:txBody>
          <a:bodyPr>
            <a:noAutofit/>
          </a:bodyPr>
          <a:lstStyle/>
          <a:p>
            <a:r>
              <a:rPr lang="ru-RU" sz="2800" dirty="0"/>
              <a:t>Почему метод называется дисперсионным анализом, когда мы проверяем разницу между средними значениями?</a:t>
            </a:r>
            <a:br>
              <a:rPr lang="ru-RU" sz="2800" dirty="0"/>
            </a:br>
            <a:br>
              <a:rPr lang="en-US" sz="2800" dirty="0"/>
            </a:br>
            <a:r>
              <a:rPr lang="ru-RU" sz="2800" dirty="0">
                <a:solidFill>
                  <a:srgbClr val="439EB7"/>
                </a:solidFill>
              </a:rPr>
              <a:t>Потому что мы пытаемся вынести суждение о среднем групп по с групповым дисперсиям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7DACD0-BA3A-4F64-B389-BCD956BE902B}"/>
              </a:ext>
            </a:extLst>
          </p:cNvPr>
          <p:cNvSpPr txBox="1"/>
          <p:nvPr/>
        </p:nvSpPr>
        <p:spPr>
          <a:xfrm>
            <a:off x="5644661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09250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6894719" y="190548"/>
            <a:ext cx="5297280" cy="792384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Как выглядит</a:t>
            </a:r>
            <a:r>
              <a:rPr lang="en-US" dirty="0"/>
              <a:t> PCA</a:t>
            </a:r>
            <a:endParaRPr lang="ru-RU" dirty="0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CEFABC-A62C-4B9D-A079-F1F1805B7CC4}"/>
              </a:ext>
            </a:extLst>
          </p:cNvPr>
          <p:cNvSpPr/>
          <p:nvPr/>
        </p:nvSpPr>
        <p:spPr>
          <a:xfrm>
            <a:off x="7240955" y="1206081"/>
            <a:ext cx="46048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700" dirty="0">
                <a:solidFill>
                  <a:schemeClr val="bg1"/>
                </a:solidFill>
              </a:rPr>
              <a:t>Первая хорошая новость заключается в том, что мы можем ясно видеть некоторые группы, и некоторые из этих групп близки только к независимой переменной – "состояние".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ru-RU" sz="1700" dirty="0">
                <a:solidFill>
                  <a:schemeClr val="bg1"/>
                </a:solidFill>
              </a:rPr>
              <a:t>PC1 объясняет 44% всей дисперсии данных, в то время как PC2 только 16%, что означает, что горизонтальная близость векторов почти в три раза важнее, чем вертикальная.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ru-RU" sz="1700" dirty="0">
                <a:solidFill>
                  <a:schemeClr val="bg1"/>
                </a:solidFill>
              </a:rPr>
              <a:t>Независимая переменная - «состояние» вектор которой ориентирован горизонтально - вдоль PC1, что означает, что он коррелирует с большей частью данных.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ru-RU" sz="1700" dirty="0">
                <a:solidFill>
                  <a:schemeClr val="bg1"/>
                </a:solidFill>
              </a:rPr>
              <a:t>Три ближайшие переменные к переменной «состояние»: b_730, b_860, b_640. Таким образом, эти длины волн должны лучше всего предсказывать состояние листьев.</a:t>
            </a:r>
          </a:p>
        </p:txBody>
      </p:sp>
      <p:pic>
        <p:nvPicPr>
          <p:cNvPr id="21" name="Picture 1" descr="Report_leaf_spectra_files/figure-pptx/second-1.png">
            <a:extLst>
              <a:ext uri="{FF2B5EF4-FFF2-40B4-BE49-F238E27FC236}">
                <a16:creationId xmlns:a16="http://schemas.microsoft.com/office/drawing/2014/main" id="{8376DA4B-C9BC-4A12-8B9B-7A274C93BDF9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0297" b="9985"/>
          <a:stretch/>
        </p:blipFill>
        <p:spPr bwMode="auto">
          <a:xfrm>
            <a:off x="-8637" y="767958"/>
            <a:ext cx="6903357" cy="550330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65785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6A6B18-A4D5-40FA-9CBC-71370490698A}"/>
              </a:ext>
            </a:extLst>
          </p:cNvPr>
          <p:cNvSpPr/>
          <p:nvPr/>
        </p:nvSpPr>
        <p:spPr>
          <a:xfrm>
            <a:off x="6978650" y="742462"/>
            <a:ext cx="5118100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library(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readr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library(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ggbiplot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TT_leaf_spectra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read_delim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("TT_leaf_spectra.csv",";",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escape_double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FALSE,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col_types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cols(b_R_650 =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col_double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(), PRI =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col_double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()),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trim_ws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TRUE)</a:t>
            </a: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data.frame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TT_leaf_spectra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[,c(-36,-37)]</a:t>
            </a: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&lt;-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na.exclude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ttleaf$lightness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[,2:13] %&gt;% apply(1, sum)</a:t>
            </a: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ttleaf$relative_lightness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ttleaf$lightness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/ max(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ttleaf$lightness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ttleaf$b_610 = ttleaf$b_R_610/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ttleaf$lightness</a:t>
            </a:r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ttleaf$b_650 = ttleaf$b_R_650/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ttleaf$lightness</a:t>
            </a:r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CA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ttleaf.raw.pca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prcomp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ttleaf.raw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, center = TRUE, scale = TRUE)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ggbiplot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ttleaf.raw.pca,ellipse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=TRUE,  groups=</a:t>
            </a:r>
            <a:r>
              <a:rPr lang="en-CA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ttleaf$state</a:t>
            </a:r>
            <a:r>
              <a:rPr lang="en-CA" sz="14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ru-RU" sz="1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3176D9A-A5CE-4DF3-B8AD-805CAFCCDF3D}"/>
              </a:ext>
            </a:extLst>
          </p:cNvPr>
          <p:cNvSpPr/>
          <p:nvPr/>
        </p:nvSpPr>
        <p:spPr>
          <a:xfrm>
            <a:off x="247650" y="882162"/>
            <a:ext cx="6248400" cy="5424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latin typeface="Consolas" panose="020B0609020204030204" pitchFamily="49" charset="0"/>
              </a:rPr>
              <a:t># To produce fancy PCA graphs we recommend to use package “</a:t>
            </a:r>
            <a:r>
              <a:rPr lang="en-CA" sz="1050" dirty="0" err="1">
                <a:latin typeface="Consolas" panose="020B0609020204030204" pitchFamily="49" charset="0"/>
              </a:rPr>
              <a:t>ggbiplot</a:t>
            </a:r>
            <a:r>
              <a:rPr lang="en-CA" sz="1050" dirty="0">
                <a:latin typeface="Consolas" panose="020B0609020204030204" pitchFamily="49" charset="0"/>
              </a:rPr>
              <a:t>”</a:t>
            </a:r>
          </a:p>
          <a:p>
            <a:r>
              <a:rPr lang="en-CA" sz="1050" dirty="0">
                <a:latin typeface="Consolas" panose="020B0609020204030204" pitchFamily="49" charset="0"/>
              </a:rPr>
              <a:t># Package “</a:t>
            </a:r>
            <a:r>
              <a:rPr lang="en-CA" sz="1050" dirty="0" err="1">
                <a:latin typeface="Consolas" panose="020B0609020204030204" pitchFamily="49" charset="0"/>
              </a:rPr>
              <a:t>readr</a:t>
            </a:r>
            <a:r>
              <a:rPr lang="en-CA" sz="1050" dirty="0">
                <a:latin typeface="Consolas" panose="020B0609020204030204" pitchFamily="49" charset="0"/>
              </a:rPr>
              <a:t>” is used to read complex csv files</a:t>
            </a:r>
          </a:p>
          <a:p>
            <a:endParaRPr lang="en-CA" sz="1050" dirty="0">
              <a:latin typeface="Consolas" panose="020B0609020204030204" pitchFamily="49" charset="0"/>
            </a:endParaRPr>
          </a:p>
          <a:p>
            <a:r>
              <a:rPr lang="en-CA" sz="1050" dirty="0">
                <a:latin typeface="Consolas" panose="020B0609020204030204" pitchFamily="49" charset="0"/>
              </a:rPr>
              <a:t># </a:t>
            </a:r>
            <a:r>
              <a:rPr lang="en-CA" sz="1050" dirty="0" err="1">
                <a:latin typeface="Consolas" panose="020B0609020204030204" pitchFamily="49" charset="0"/>
              </a:rPr>
              <a:t>TT_leaf_spectra</a:t>
            </a:r>
            <a:r>
              <a:rPr lang="en-CA" sz="1050" dirty="0">
                <a:latin typeface="Consolas" panose="020B0609020204030204" pitchFamily="49" charset="0"/>
              </a:rPr>
              <a:t> will store </a:t>
            </a:r>
            <a:r>
              <a:rPr lang="en-CA" sz="1050" dirty="0" err="1">
                <a:latin typeface="Consolas" panose="020B0609020204030204" pitchFamily="49" charset="0"/>
              </a:rPr>
              <a:t>dataframe</a:t>
            </a:r>
            <a:r>
              <a:rPr lang="en-CA" sz="1050" dirty="0">
                <a:latin typeface="Consolas" panose="020B0609020204030204" pitchFamily="49" charset="0"/>
              </a:rPr>
              <a:t> with all data from TT_leaf_spectra.csv file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To produce PCA in R used function </a:t>
            </a:r>
            <a:r>
              <a:rPr lang="en-US" sz="1050" dirty="0" err="1">
                <a:latin typeface="Consolas" panose="020B0609020204030204" pitchFamily="49" charset="0"/>
              </a:rPr>
              <a:t>prcomp</a:t>
            </a:r>
            <a:r>
              <a:rPr lang="en-US" sz="1050" dirty="0">
                <a:latin typeface="Consolas" panose="020B0609020204030204" pitchFamily="49" charset="0"/>
              </a:rPr>
              <a:t>(), unfortunately it has some limitations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It should be data </a:t>
            </a:r>
            <a:r>
              <a:rPr lang="en-US" sz="1050" dirty="0" err="1">
                <a:latin typeface="Consolas" panose="020B0609020204030204" pitchFamily="49" charset="0"/>
              </a:rPr>
              <a:t>data.frame</a:t>
            </a:r>
            <a:r>
              <a:rPr lang="en-US" sz="1050" dirty="0">
                <a:latin typeface="Consolas" panose="020B0609020204030204" pitchFamily="49" charset="0"/>
              </a:rPr>
              <a:t>() class object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Another limitations is that data should contain only numeric data, that why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we need to remove variables which is not numeric and also remove all NA from data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Next we will calculate absolute lightness as sum of readings from all bands per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measurement. Next we will calculate relative band reflectance as relation of 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# band measurement to lightness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Object </a:t>
            </a:r>
            <a:r>
              <a:rPr lang="en-US" sz="1050" dirty="0" err="1">
                <a:latin typeface="Consolas" panose="020B0609020204030204" pitchFamily="49" charset="0"/>
              </a:rPr>
              <a:t>ttleaf.raw.pca</a:t>
            </a:r>
            <a:r>
              <a:rPr lang="en-US" sz="1050" dirty="0">
                <a:latin typeface="Consolas" panose="020B0609020204030204" pitchFamily="49" charset="0"/>
              </a:rPr>
              <a:t> will contain all results of PCA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# To represent them graphically use function </a:t>
            </a:r>
            <a:r>
              <a:rPr lang="en-US" sz="1050" dirty="0" err="1">
                <a:latin typeface="Consolas" panose="020B0609020204030204" pitchFamily="49" charset="0"/>
              </a:rPr>
              <a:t>ggbiplot</a:t>
            </a:r>
            <a:r>
              <a:rPr lang="en-US" sz="1050" dirty="0">
                <a:latin typeface="Consolas" panose="020B0609020204030204" pitchFamily="49" charset="0"/>
              </a:rPr>
              <a:t>()  from </a:t>
            </a:r>
            <a:r>
              <a:rPr lang="en-US" sz="1050" dirty="0" err="1">
                <a:latin typeface="Consolas" panose="020B0609020204030204" pitchFamily="49" charset="0"/>
              </a:rPr>
              <a:t>ggbiplot</a:t>
            </a:r>
            <a:r>
              <a:rPr lang="en-US" sz="1050" dirty="0">
                <a:latin typeface="Consolas" panose="020B0609020204030204" pitchFamily="49" charset="0"/>
              </a:rPr>
              <a:t> package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</a:endParaRPr>
          </a:p>
          <a:p>
            <a:endParaRPr lang="ru-RU" sz="1050" dirty="0">
              <a:latin typeface="Consolas" panose="020B0609020204030204" pitchFamily="49" charset="0"/>
            </a:endParaRPr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22D8F0E5-21E8-474C-A039-AF49BDD81D9E}"/>
              </a:ext>
            </a:extLst>
          </p:cNvPr>
          <p:cNvSpPr txBox="1">
            <a:spLocks/>
          </p:cNvSpPr>
          <p:nvPr/>
        </p:nvSpPr>
        <p:spPr bwMode="ltGray">
          <a:xfrm>
            <a:off x="110703" y="89778"/>
            <a:ext cx="6598494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Результаты</a:t>
            </a:r>
            <a:r>
              <a:rPr lang="en-US" sz="4000" dirty="0"/>
              <a:t> </a:t>
            </a:r>
            <a:r>
              <a:rPr lang="ru-RU" sz="4000" dirty="0"/>
              <a:t>и</a:t>
            </a:r>
            <a:r>
              <a:rPr lang="en-US" sz="4000" dirty="0"/>
              <a:t> </a:t>
            </a:r>
            <a:r>
              <a:rPr lang="ru-RU" sz="4000" dirty="0"/>
              <a:t>комментарии</a:t>
            </a:r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467AA93D-DCA9-4B6B-AD3E-032FEDC5A791}"/>
              </a:ext>
            </a:extLst>
          </p:cNvPr>
          <p:cNvSpPr txBox="1">
            <a:spLocks/>
          </p:cNvSpPr>
          <p:nvPr/>
        </p:nvSpPr>
        <p:spPr bwMode="ltGray">
          <a:xfrm>
            <a:off x="7131050" y="89778"/>
            <a:ext cx="4641006" cy="79238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989104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4FDAF5CA-3BCD-4E2F-BCB1-E35AB91D1D5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69901" y="688779"/>
            <a:ext cx="6083300" cy="522307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800" dirty="0"/>
              <a:t>Что такое главная компонента</a:t>
            </a:r>
            <a:r>
              <a:rPr lang="en-US" sz="2800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/>
              <a:t>У некоторого набора данных </a:t>
            </a:r>
            <a:r>
              <a:rPr lang="en-US" sz="2800" dirty="0"/>
              <a:t>MSE = 10, MSG = 25, </a:t>
            </a:r>
            <a:r>
              <a:rPr lang="en-US" sz="2800" dirty="0" err="1"/>
              <a:t>dfG</a:t>
            </a:r>
            <a:r>
              <a:rPr lang="en-US" sz="2800" dirty="0"/>
              <a:t> =2, </a:t>
            </a:r>
            <a:r>
              <a:rPr lang="en-US" sz="2800" dirty="0" err="1"/>
              <a:t>dfE</a:t>
            </a:r>
            <a:r>
              <a:rPr lang="en-US" sz="2800" dirty="0"/>
              <a:t> = 6. </a:t>
            </a:r>
            <a:r>
              <a:rPr lang="ru-RU" sz="2800" dirty="0"/>
              <a:t>Правда ли что</a:t>
            </a:r>
            <a:r>
              <a:rPr lang="en-US" sz="2800" dirty="0"/>
              <a:t>, </a:t>
            </a:r>
            <a:r>
              <a:rPr lang="ru-RU" sz="2800" dirty="0"/>
              <a:t>шанс того, что средние внутри групп равны больше </a:t>
            </a:r>
            <a:r>
              <a:rPr lang="en-US" sz="2800" dirty="0"/>
              <a:t>10%?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/>
              <a:t>Опишите основные ограничения множественного дисперсионного анализа </a:t>
            </a:r>
            <a:r>
              <a:rPr lang="en-US" sz="2800" dirty="0"/>
              <a:t>MANOVA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endParaRPr lang="ru-RU" sz="280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743E1F0-E6B5-4014-9CEC-2FB448E0F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Пятиминутка</a:t>
            </a:r>
          </a:p>
        </p:txBody>
      </p:sp>
    </p:spTree>
    <p:extLst>
      <p:ext uri="{BB962C8B-B14F-4D97-AF65-F5344CB8AC3E}">
        <p14:creationId xmlns:p14="http://schemas.microsoft.com/office/powerpoint/2010/main" val="390919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213600" y="280278"/>
            <a:ext cx="4641006" cy="792384"/>
          </a:xfrm>
        </p:spPr>
        <p:txBody>
          <a:bodyPr rtlCol="0"/>
          <a:lstStyle/>
          <a:p>
            <a:pPr rtl="0"/>
            <a:r>
              <a:rPr lang="ru-RU" dirty="0"/>
              <a:t>Группировка</a:t>
            </a: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B130A0B-8886-47F4-A5C2-2AF8E0417E9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34675240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1F85CAA-A73B-4FCD-88A4-737A6877B5F1}"/>
              </a:ext>
            </a:extLst>
          </p:cNvPr>
          <p:cNvSpPr/>
          <p:nvPr/>
        </p:nvSpPr>
        <p:spPr>
          <a:xfrm>
            <a:off x="7156537" y="1320163"/>
            <a:ext cx="474945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Давайте рассмотрим пример на графике. Вы можете увидеть там две группы измерений некоторой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переменной</a:t>
            </a:r>
            <a:r>
              <a:rPr lang="ru-RU" dirty="0">
                <a:solidFill>
                  <a:schemeClr val="bg1"/>
                </a:solidFill>
              </a:rPr>
              <a:t> (представленной на оси Y , часто такие называют зависимыми), которые были выполнены в различных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условиях</a:t>
            </a:r>
            <a:r>
              <a:rPr lang="ru-RU" dirty="0">
                <a:solidFill>
                  <a:schemeClr val="bg1"/>
                </a:solidFill>
              </a:rPr>
              <a:t> (представленных на оси X, независимая переменная). Значение переменной X не очень важно для ANOVA. Важно то, что благодаря им мы можем разделить данные на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группы</a:t>
            </a:r>
            <a:r>
              <a:rPr lang="ru-RU" dirty="0">
                <a:solidFill>
                  <a:schemeClr val="bg1"/>
                </a:solidFill>
              </a:rPr>
              <a:t>. </a:t>
            </a:r>
          </a:p>
          <a:p>
            <a:br>
              <a:rPr lang="en-US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В большинстве программных пакетов это означает, что вам нужно будет создать новую категориальную переменную (фактор в R) в соответствии с вашей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независимой переменной.</a:t>
            </a:r>
            <a:endParaRPr lang="en-US" dirty="0">
              <a:solidFill>
                <a:srgbClr val="439E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755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213600" y="280278"/>
            <a:ext cx="4641006" cy="792384"/>
          </a:xfrm>
        </p:spPr>
        <p:txBody>
          <a:bodyPr rtlCol="0"/>
          <a:lstStyle/>
          <a:p>
            <a:r>
              <a:rPr lang="ru-RU" dirty="0"/>
              <a:t>Группировка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1F85CAA-A73B-4FCD-88A4-737A6877B5F1}"/>
              </a:ext>
            </a:extLst>
          </p:cNvPr>
          <p:cNvSpPr/>
          <p:nvPr/>
        </p:nvSpPr>
        <p:spPr>
          <a:xfrm>
            <a:off x="7156537" y="1320163"/>
            <a:ext cx="4749452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Давайте рассмотрим пример на графике. Вы можете увидеть там две группы измерений некоторой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переменной</a:t>
            </a:r>
            <a:r>
              <a:rPr lang="ru-RU" dirty="0">
                <a:solidFill>
                  <a:schemeClr val="bg1"/>
                </a:solidFill>
              </a:rPr>
              <a:t> (представленной на оси Y , часто такие называют зависимыми), которые были выполнены в различных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условиях</a:t>
            </a:r>
            <a:r>
              <a:rPr lang="ru-RU" dirty="0">
                <a:solidFill>
                  <a:schemeClr val="bg1"/>
                </a:solidFill>
              </a:rPr>
              <a:t> (представленных на оси X, независимая переменная). Значение переменной X не очень важно для ANOVA. Важно то, что благодаря им мы можем разделить данные на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группы</a:t>
            </a:r>
            <a:r>
              <a:rPr lang="ru-RU" dirty="0">
                <a:solidFill>
                  <a:schemeClr val="bg1"/>
                </a:solidFill>
              </a:rPr>
              <a:t>. </a:t>
            </a:r>
          </a:p>
          <a:p>
            <a:br>
              <a:rPr lang="en-US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В большинстве программных пакетов это означает, что вам нужно будет создать новую категориальную переменную (фактор в R) в соответствии с вашей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независимой переменной.</a:t>
            </a:r>
            <a:endParaRPr lang="en-US" dirty="0">
              <a:solidFill>
                <a:srgbClr val="439EB7"/>
              </a:solidFill>
            </a:endParaRPr>
          </a:p>
          <a:p>
            <a:endParaRPr lang="en-US" dirty="0">
              <a:solidFill>
                <a:srgbClr val="439EB7"/>
              </a:solidFill>
            </a:endParaRPr>
          </a:p>
          <a:p>
            <a:r>
              <a:rPr lang="ru-RU" dirty="0">
                <a:solidFill>
                  <a:srgbClr val="439EB7"/>
                </a:solidFill>
              </a:rPr>
              <a:t>Давайте разделим данные на две группы.</a:t>
            </a:r>
            <a:endParaRPr lang="en-US" dirty="0">
              <a:solidFill>
                <a:srgbClr val="439EB7"/>
              </a:solidFill>
            </a:endParaRPr>
          </a:p>
        </p:txBody>
      </p:sp>
      <p:graphicFrame>
        <p:nvGraphicFramePr>
          <p:cNvPr id="6" name="Объект 8">
            <a:extLst>
              <a:ext uri="{FF2B5EF4-FFF2-40B4-BE49-F238E27FC236}">
                <a16:creationId xmlns:a16="http://schemas.microsoft.com/office/drawing/2014/main" id="{B4D0503A-2094-460B-AAF8-791612ABCF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1072769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7101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213600" y="280278"/>
            <a:ext cx="4641006" cy="792384"/>
          </a:xfrm>
        </p:spPr>
        <p:txBody>
          <a:bodyPr rtlCol="0"/>
          <a:lstStyle/>
          <a:p>
            <a:pPr rtl="0"/>
            <a:r>
              <a:rPr lang="ru-RU" dirty="0"/>
              <a:t>Расчет</a:t>
            </a: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B130A0B-8886-47F4-A5C2-2AF8E0417E9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83286778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Таблица 22">
            <a:extLst>
              <a:ext uri="{FF2B5EF4-FFF2-40B4-BE49-F238E27FC236}">
                <a16:creationId xmlns:a16="http://schemas.microsoft.com/office/drawing/2014/main" id="{4E5C0788-FD9A-40D1-BF47-7CC197B4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58795"/>
              </p:ext>
            </p:extLst>
          </p:nvPr>
        </p:nvGraphicFramePr>
        <p:xfrm>
          <a:off x="7213600" y="1273755"/>
          <a:ext cx="4529570" cy="74168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35603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60585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019907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993043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</a:tbl>
          </a:graphicData>
        </a:graphic>
      </p:graphicFrame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B2E53C0D-B219-4976-A0E7-3A45CCF1C6D9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E74EA557-E501-446D-A65F-B13A18A367BD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CD7D01B7-37BB-4F72-BF7C-7E6AB7C3CB71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31ADB0D-ECD2-451D-88DB-E7B36FDA36B4}"/>
              </a:ext>
            </a:extLst>
          </p:cNvPr>
          <p:cNvSpPr/>
          <p:nvPr/>
        </p:nvSpPr>
        <p:spPr>
          <a:xfrm>
            <a:off x="5706195" y="2156712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E15FE5C-B608-4689-918B-96A65E1208FA}"/>
              </a:ext>
            </a:extLst>
          </p:cNvPr>
          <p:cNvSpPr/>
          <p:nvPr/>
        </p:nvSpPr>
        <p:spPr>
          <a:xfrm>
            <a:off x="5692140" y="3310875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E227AB8E-788B-4596-9CA1-058A7B0A295E}"/>
              </a:ext>
            </a:extLst>
          </p:cNvPr>
          <p:cNvSpPr/>
          <p:nvPr/>
        </p:nvSpPr>
        <p:spPr>
          <a:xfrm>
            <a:off x="5826490" y="2842947"/>
            <a:ext cx="9557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ru-RU" sz="2400" b="1" baseline="-25000" dirty="0">
                <a:solidFill>
                  <a:srgbClr val="ED6BB8"/>
                </a:solidFill>
              </a:rPr>
              <a:t>общее</a:t>
            </a: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CEFABC-A62C-4B9D-A079-F1F1805B7CC4}"/>
              </a:ext>
            </a:extLst>
          </p:cNvPr>
          <p:cNvSpPr/>
          <p:nvPr/>
        </p:nvSpPr>
        <p:spPr>
          <a:xfrm>
            <a:off x="7261128" y="3164681"/>
            <a:ext cx="452957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Прежде всего, мы можем рассчитать средние значения для </a:t>
            </a:r>
            <a:r>
              <a:rPr lang="ru-RU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группы 1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группы 2</a:t>
            </a:r>
            <a:r>
              <a:rPr lang="ru-RU" dirty="0">
                <a:solidFill>
                  <a:schemeClr val="bg1"/>
                </a:solidFill>
              </a:rPr>
              <a:t> и общее среднее для всех данных в целом.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Разница между группами хорошо видна, но в статистике и особенно в статистических тестах мы всегда должны проверяем гипотезу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В чем заключается основная гипотеза 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дисперсионного анализа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860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F852F088-E2F4-4DAA-A138-ED5E7F225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0538" y="636715"/>
            <a:ext cx="5505450" cy="58960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3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H</a:t>
            </a:r>
            <a:r>
              <a:rPr lang="en-US" sz="4300" baseline="-25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0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: </a:t>
            </a:r>
            <a:r>
              <a:rPr lang="ru-RU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Средние всех групп равны между собой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el-GR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μ</a:t>
            </a:r>
            <a:r>
              <a:rPr lang="en-US" sz="3600" baseline="-25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1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= </a:t>
            </a:r>
            <a:r>
              <a:rPr lang="el-GR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μ</a:t>
            </a:r>
            <a:r>
              <a:rPr lang="en-US" sz="3600" baseline="-25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2 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= … = </a:t>
            </a:r>
            <a:r>
              <a:rPr lang="el-GR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μ</a:t>
            </a:r>
            <a:r>
              <a:rPr lang="ru-RU" sz="3600" baseline="-25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общее</a:t>
            </a:r>
            <a:r>
              <a:rPr lang="ru-RU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, где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l-GR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μ</a:t>
            </a:r>
            <a:r>
              <a:rPr lang="en-US" sz="3600" baseline="-25000" dirty="0" err="1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i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это среднее в группе </a:t>
            </a:r>
            <a:r>
              <a:rPr lang="en-US" sz="3600" dirty="0" err="1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i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3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H</a:t>
            </a:r>
            <a:r>
              <a:rPr lang="en-US" sz="4300" baseline="-25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A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: </a:t>
            </a:r>
            <a:r>
              <a:rPr lang="ru-RU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Среднее как минимум одной группы отличается от других</a:t>
            </a:r>
            <a:r>
              <a:rPr lang="en-US" sz="36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.</a:t>
            </a:r>
          </a:p>
          <a:p>
            <a:endParaRPr lang="ru-RU" sz="24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6B48C9D-61AB-4604-AAD0-E0EA8415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477" y="636715"/>
            <a:ext cx="3833906" cy="4952492"/>
          </a:xfrm>
        </p:spPr>
        <p:txBody>
          <a:bodyPr>
            <a:noAutofit/>
          </a:bodyPr>
          <a:lstStyle/>
          <a:p>
            <a:r>
              <a:rPr lang="ru-RU" sz="3200" dirty="0"/>
              <a:t>В дисперсионном анализе, для оценки того, равны ли средние значения между группами используется проверка следующей гипотезы:</a:t>
            </a:r>
            <a:br>
              <a:rPr lang="en-US" sz="3200" dirty="0"/>
            </a:br>
            <a:br>
              <a:rPr lang="en-US" sz="3200" dirty="0"/>
            </a:br>
            <a:endParaRPr lang="ru-RU" sz="3200" dirty="0">
              <a:solidFill>
                <a:srgbClr val="439EB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7DACD0-BA3A-4F64-B389-BCD956BE902B}"/>
              </a:ext>
            </a:extLst>
          </p:cNvPr>
          <p:cNvSpPr txBox="1"/>
          <p:nvPr/>
        </p:nvSpPr>
        <p:spPr>
          <a:xfrm>
            <a:off x="5644661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6387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090608" y="280278"/>
            <a:ext cx="4763997" cy="792384"/>
          </a:xfrm>
        </p:spPr>
        <p:txBody>
          <a:bodyPr rtlCol="0">
            <a:noAutofit/>
          </a:bodyPr>
          <a:lstStyle/>
          <a:p>
            <a:pPr rtl="0"/>
            <a:r>
              <a:rPr lang="ru-RU" sz="3200" dirty="0"/>
              <a:t>Зачем нам дисперсия</a:t>
            </a:r>
            <a:r>
              <a:rPr lang="en-US" sz="3200" dirty="0"/>
              <a:t>?</a:t>
            </a:r>
            <a:endParaRPr lang="ru-RU" sz="3200" dirty="0"/>
          </a:p>
        </p:txBody>
      </p:sp>
      <p:graphicFrame>
        <p:nvGraphicFramePr>
          <p:cNvPr id="22" name="Таблица 22">
            <a:extLst>
              <a:ext uri="{FF2B5EF4-FFF2-40B4-BE49-F238E27FC236}">
                <a16:creationId xmlns:a16="http://schemas.microsoft.com/office/drawing/2014/main" id="{4E5C0788-FD9A-40D1-BF47-7CC197B4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628021"/>
              </p:ext>
            </p:extLst>
          </p:nvPr>
        </p:nvGraphicFramePr>
        <p:xfrm>
          <a:off x="7160422" y="1019713"/>
          <a:ext cx="4529570" cy="74168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182194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40431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213902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993043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5,14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</a:tbl>
          </a:graphicData>
        </a:graphic>
      </p:graphicFrame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CEFABC-A62C-4B9D-A079-F1F1805B7CC4}"/>
              </a:ext>
            </a:extLst>
          </p:cNvPr>
          <p:cNvSpPr/>
          <p:nvPr/>
        </p:nvSpPr>
        <p:spPr>
          <a:xfrm>
            <a:off x="7261128" y="3164681"/>
            <a:ext cx="47639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Чтобы ответить на этот вопрос и понять основную идею этого теста, давайте посчитаем:</a:t>
            </a:r>
          </a:p>
        </p:txBody>
      </p:sp>
      <p:graphicFrame>
        <p:nvGraphicFramePr>
          <p:cNvPr id="23" name="Объект 8">
            <a:extLst>
              <a:ext uri="{FF2B5EF4-FFF2-40B4-BE49-F238E27FC236}">
                <a16:creationId xmlns:a16="http://schemas.microsoft.com/office/drawing/2014/main" id="{22F83AD8-D1B7-4867-B8E2-E7EBB729173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30161067"/>
              </p:ext>
            </p:extLst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5E02BA46-9ADC-4E70-9621-1ED98CEAFB87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0190390D-31D1-4B18-AA66-75EE4024E156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C850B018-F66A-435B-8ACB-17CB7111C252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7EBFA6B1-2363-4AFD-A6D9-4F03DC8300A4}"/>
              </a:ext>
            </a:extLst>
          </p:cNvPr>
          <p:cNvSpPr/>
          <p:nvPr/>
        </p:nvSpPr>
        <p:spPr>
          <a:xfrm>
            <a:off x="5706195" y="2156712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A60C487A-F0BE-4F42-84F5-96B0AC2B8EA0}"/>
              </a:ext>
            </a:extLst>
          </p:cNvPr>
          <p:cNvSpPr/>
          <p:nvPr/>
        </p:nvSpPr>
        <p:spPr>
          <a:xfrm>
            <a:off x="5692140" y="3310875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CF14F988-2264-44DB-9C8C-8530223170DF}"/>
              </a:ext>
            </a:extLst>
          </p:cNvPr>
          <p:cNvSpPr/>
          <p:nvPr/>
        </p:nvSpPr>
        <p:spPr>
          <a:xfrm>
            <a:off x="5826490" y="2842947"/>
            <a:ext cx="9557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ru-RU" sz="2400" b="1" baseline="-25000" dirty="0">
                <a:solidFill>
                  <a:srgbClr val="ED6BB8"/>
                </a:solidFill>
              </a:rPr>
              <a:t>общее</a:t>
            </a:r>
          </a:p>
        </p:txBody>
      </p:sp>
    </p:spTree>
    <p:extLst>
      <p:ext uri="{BB962C8B-B14F-4D97-AF65-F5344CB8AC3E}">
        <p14:creationId xmlns:p14="http://schemas.microsoft.com/office/powerpoint/2010/main" val="1251504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/>
              <p:nvPr/>
            </p:nvSpPr>
            <p:spPr>
              <a:xfrm>
                <a:off x="7261128" y="3164681"/>
                <a:ext cx="4763996" cy="32177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>
                    <a:solidFill>
                      <a:schemeClr val="bg1"/>
                    </a:solidFill>
                  </a:rPr>
                  <a:t>Чтобы ответить на этот вопрос и понять основную идею этого анализа, давайте посчитаем</a:t>
                </a: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r>
                  <a:rPr lang="ru-RU" dirty="0">
                    <a:solidFill>
                      <a:schemeClr val="bg1"/>
                    </a:solidFill>
                  </a:rPr>
                  <a:t>Сумма квадратов отклонений </a:t>
                </a:r>
                <a:r>
                  <a:rPr lang="en-CA" sz="2000" dirty="0">
                    <a:solidFill>
                      <a:schemeClr val="bg1"/>
                    </a:solidFill>
                  </a:rPr>
                  <a:t>-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𝑆𝑆</m:t>
                    </m:r>
                    <m:r>
                      <a:rPr 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  <a:p>
                <a:endParaRPr lang="en-CA" dirty="0">
                  <a:solidFill>
                    <a:schemeClr val="bg1"/>
                  </a:solidFill>
                </a:endParaRPr>
              </a:p>
              <a:p>
                <a:endParaRPr lang="ru-RU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3" name="Прямоугольник 52">
                <a:extLst>
                  <a:ext uri="{FF2B5EF4-FFF2-40B4-BE49-F238E27FC236}">
                    <a16:creationId xmlns:a16="http://schemas.microsoft.com/office/drawing/2014/main" id="{18CEFABC-A62C-4B9D-A079-F1F1805B7C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1128" y="3164681"/>
                <a:ext cx="4763996" cy="3217740"/>
              </a:xfrm>
              <a:prstGeom prst="rect">
                <a:avLst/>
              </a:prstGeom>
              <a:blipFill>
                <a:blip r:embed="rId3"/>
                <a:stretch>
                  <a:fillRect l="-7801" t="-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Таблица 22">
            <a:extLst>
              <a:ext uri="{FF2B5EF4-FFF2-40B4-BE49-F238E27FC236}">
                <a16:creationId xmlns:a16="http://schemas.microsoft.com/office/drawing/2014/main" id="{31B9F70B-CC26-4D43-A692-A21A9E0B4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57832"/>
              </p:ext>
            </p:extLst>
          </p:nvPr>
        </p:nvGraphicFramePr>
        <p:xfrm>
          <a:off x="7160422" y="1019713"/>
          <a:ext cx="4529570" cy="18542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161645">
                  <a:extLst>
                    <a:ext uri="{9D8B030D-6E8A-4147-A177-3AD203B41FA5}">
                      <a16:colId xmlns:a16="http://schemas.microsoft.com/office/drawing/2014/main" val="3050240058"/>
                    </a:ext>
                  </a:extLst>
                </a:gridCol>
                <a:gridCol w="1150706">
                  <a:extLst>
                    <a:ext uri="{9D8B030D-6E8A-4147-A177-3AD203B41FA5}">
                      <a16:colId xmlns:a16="http://schemas.microsoft.com/office/drawing/2014/main" val="761060722"/>
                    </a:ext>
                  </a:extLst>
                </a:gridCol>
                <a:gridCol w="1119883">
                  <a:extLst>
                    <a:ext uri="{9D8B030D-6E8A-4147-A177-3AD203B41FA5}">
                      <a16:colId xmlns:a16="http://schemas.microsoft.com/office/drawing/2014/main" val="4174739752"/>
                    </a:ext>
                  </a:extLst>
                </a:gridCol>
                <a:gridCol w="1097336">
                  <a:extLst>
                    <a:ext uri="{9D8B030D-6E8A-4147-A177-3AD203B41FA5}">
                      <a16:colId xmlns:a16="http://schemas.microsoft.com/office/drawing/2014/main" val="2166312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 1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EBB696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Группа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 2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Общее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76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l-GR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μ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6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EBB696"/>
                          </a:solidFill>
                          <a:effectLst/>
                        </a:rPr>
                        <a:t>.81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3.4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92C5BF"/>
                          </a:solidFill>
                          <a:effectLst/>
                        </a:rPr>
                        <a:t>7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rgbClr val="92C5BF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rgbClr val="ED6BB8"/>
                          </a:solidFill>
                          <a:effectLst/>
                        </a:rPr>
                        <a:t>5.14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66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SS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  <a:r>
                        <a:rPr lang="en-US" sz="2000" b="0" i="0" u="none" strike="noStrike" dirty="0">
                          <a:solidFill>
                            <a:srgbClr val="EBB69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b="0" i="0" u="none" strike="noStrike" dirty="0">
                          <a:solidFill>
                            <a:srgbClr val="92C5BF"/>
                          </a:solidFill>
                          <a:effectLst/>
                          <a:latin typeface="Calibri" panose="020F0502020204030204" pitchFamily="34" charset="0"/>
                        </a:rPr>
                        <a:t>42.23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r>
                        <a:rPr lang="ru-RU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en-US" sz="2000" b="0" i="0" u="none" strike="noStrike" dirty="0">
                          <a:solidFill>
                            <a:srgbClr val="ED6BB8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99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sz="2000" b="0" cap="none" spc="0" baseline="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52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b="0" cap="none" spc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BB6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92C5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RU" sz="2000" b="0" i="0" u="none" strike="noStrike" dirty="0">
                        <a:solidFill>
                          <a:srgbClr val="ED6B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36421"/>
                  </a:ext>
                </a:extLst>
              </a:tr>
            </a:tbl>
          </a:graphicData>
        </a:graphic>
      </p:graphicFrame>
      <p:graphicFrame>
        <p:nvGraphicFramePr>
          <p:cNvPr id="13" name="Объект 8">
            <a:extLst>
              <a:ext uri="{FF2B5EF4-FFF2-40B4-BE49-F238E27FC236}">
                <a16:creationId xmlns:a16="http://schemas.microsoft.com/office/drawing/2014/main" id="{ACA68F53-1559-44A1-99C4-CD1B8DE422E6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560265" y="561631"/>
          <a:ext cx="5383335" cy="489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A19816B-30F0-49BD-ABE2-561A2F9F1663}"/>
              </a:ext>
            </a:extLst>
          </p:cNvPr>
          <p:cNvCxnSpPr>
            <a:cxnSpLocks/>
          </p:cNvCxnSpPr>
          <p:nvPr/>
        </p:nvCxnSpPr>
        <p:spPr>
          <a:xfrm>
            <a:off x="944294" y="2412023"/>
            <a:ext cx="4747846" cy="0"/>
          </a:xfrm>
          <a:prstGeom prst="line">
            <a:avLst/>
          </a:prstGeom>
          <a:ln w="28575">
            <a:solidFill>
              <a:srgbClr val="DFAA8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120B5FD-F900-4EBD-98A6-911AE82F5EB0}"/>
              </a:ext>
            </a:extLst>
          </p:cNvPr>
          <p:cNvCxnSpPr>
            <a:cxnSpLocks/>
          </p:cNvCxnSpPr>
          <p:nvPr/>
        </p:nvCxnSpPr>
        <p:spPr>
          <a:xfrm>
            <a:off x="944294" y="3588043"/>
            <a:ext cx="4747846" cy="0"/>
          </a:xfrm>
          <a:prstGeom prst="line">
            <a:avLst/>
          </a:prstGeom>
          <a:ln w="28575">
            <a:solidFill>
              <a:srgbClr val="94C7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C8D47EA-7079-49D9-8FC4-51640BA9F7C2}"/>
              </a:ext>
            </a:extLst>
          </p:cNvPr>
          <p:cNvCxnSpPr>
            <a:cxnSpLocks/>
          </p:cNvCxnSpPr>
          <p:nvPr/>
        </p:nvCxnSpPr>
        <p:spPr>
          <a:xfrm>
            <a:off x="944294" y="3080043"/>
            <a:ext cx="4747846" cy="0"/>
          </a:xfrm>
          <a:prstGeom prst="line">
            <a:avLst/>
          </a:prstGeom>
          <a:ln w="28575">
            <a:solidFill>
              <a:srgbClr val="ED6B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870848E-3C91-48EE-B0B0-17AF7E95A67C}"/>
              </a:ext>
            </a:extLst>
          </p:cNvPr>
          <p:cNvSpPr/>
          <p:nvPr/>
        </p:nvSpPr>
        <p:spPr>
          <a:xfrm>
            <a:off x="5692140" y="2133546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BB696"/>
                </a:solidFill>
              </a:rPr>
              <a:t>μ</a:t>
            </a:r>
            <a:r>
              <a:rPr lang="en-US" sz="2400" b="1" baseline="-25000" dirty="0">
                <a:solidFill>
                  <a:srgbClr val="EBB696"/>
                </a:solidFill>
              </a:rPr>
              <a:t>1</a:t>
            </a:r>
            <a:endParaRPr lang="ru-RU" sz="2400" b="1" baseline="-25000" dirty="0">
              <a:solidFill>
                <a:srgbClr val="EBB696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120CE38-C6F9-4D6D-96E6-545173DDCCF7}"/>
              </a:ext>
            </a:extLst>
          </p:cNvPr>
          <p:cNvSpPr/>
          <p:nvPr/>
        </p:nvSpPr>
        <p:spPr>
          <a:xfrm>
            <a:off x="5706195" y="3333493"/>
            <a:ext cx="47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94C7C1"/>
                </a:solidFill>
              </a:rPr>
              <a:t>μ</a:t>
            </a:r>
            <a:r>
              <a:rPr lang="en-US" sz="2400" b="1" baseline="-25000" dirty="0">
                <a:solidFill>
                  <a:srgbClr val="94C7C1"/>
                </a:solidFill>
              </a:rPr>
              <a:t>2</a:t>
            </a:r>
            <a:endParaRPr lang="ru-RU" sz="2400" b="1" baseline="-25000" dirty="0">
              <a:solidFill>
                <a:srgbClr val="94C7C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BB07039-C405-41BD-B167-E7E4CADC0532}"/>
              </a:ext>
            </a:extLst>
          </p:cNvPr>
          <p:cNvSpPr/>
          <p:nvPr/>
        </p:nvSpPr>
        <p:spPr>
          <a:xfrm>
            <a:off x="5706195" y="2797899"/>
            <a:ext cx="9669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400" b="1" dirty="0">
                <a:solidFill>
                  <a:srgbClr val="ED6BB8"/>
                </a:solidFill>
              </a:rPr>
              <a:t>μ</a:t>
            </a:r>
            <a:r>
              <a:rPr lang="en-US" sz="2400" b="1" baseline="-25000" dirty="0">
                <a:solidFill>
                  <a:srgbClr val="ED6BB8"/>
                </a:solidFill>
              </a:rPr>
              <a:t>0</a:t>
            </a:r>
            <a:r>
              <a:rPr lang="ru-RU" sz="2400" b="1" baseline="-25000" dirty="0" err="1">
                <a:solidFill>
                  <a:srgbClr val="ED6BB8"/>
                </a:solidFill>
              </a:rPr>
              <a:t>бщее</a:t>
            </a:r>
            <a:endParaRPr lang="ru-RU" sz="2400" b="1" baseline="-25000" dirty="0">
              <a:solidFill>
                <a:srgbClr val="ED6BB8"/>
              </a:solidFill>
            </a:endParaRPr>
          </a:p>
        </p:txBody>
      </p:sp>
      <p:sp>
        <p:nvSpPr>
          <p:cNvPr id="20" name="Заголовок 4">
            <a:extLst>
              <a:ext uri="{FF2B5EF4-FFF2-40B4-BE49-F238E27FC236}">
                <a16:creationId xmlns:a16="http://schemas.microsoft.com/office/drawing/2014/main" id="{84366459-2299-4C9B-BFE3-2E572EA32AB3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090608" y="280278"/>
            <a:ext cx="4763997" cy="792384"/>
          </a:xfrm>
        </p:spPr>
        <p:txBody>
          <a:bodyPr rtlCol="0">
            <a:noAutofit/>
          </a:bodyPr>
          <a:lstStyle/>
          <a:p>
            <a:pPr rtl="0"/>
            <a:r>
              <a:rPr lang="ru-RU" sz="3200" dirty="0"/>
              <a:t>Зачем нам дисперсия</a:t>
            </a:r>
            <a:r>
              <a:rPr lang="en-US" sz="3200" dirty="0"/>
              <a:t>?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076487720"/>
      </p:ext>
    </p:extLst>
  </p:cSld>
  <p:clrMapOvr>
    <a:masterClrMapping/>
  </p:clrMapOvr>
</p:sld>
</file>

<file path=ppt/theme/theme1.xml><?xml version="1.0" encoding="utf-8"?>
<a:theme xmlns:a="http://schemas.openxmlformats.org/drawingml/2006/main" name="Заголовки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77986_TF33527777" id="{2DD3E1FB-5CFA-4521-883E-812D04995A65}" vid="{D0C04CB7-9620-48B6-899A-06742F73D07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85429E6-13D0-4D69-B2AD-EDA3074FAB41}">
  <we:reference id="wa104381063" version="1.0.0.0" store="en-US" storeType="OMEX"/>
  <we:alternateReferences>
    <we:reference id="wa104381063" version="1.0.0.0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8C76B70-05A8-4DEE-8E00-4F383FBFCA23}">
  <ds:schemaRefs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797F60B-DD54-48B5-A371-5DA4912C13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13AB06-BF88-4433-A0BD-F8B544C9B5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Процедуры безопасности</Template>
  <TotalTime>0</TotalTime>
  <Words>4187</Words>
  <Application>Microsoft Office PowerPoint</Application>
  <PresentationFormat>Широкоэкранный</PresentationFormat>
  <Paragraphs>615</Paragraphs>
  <Slides>32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42" baseType="lpstr">
      <vt:lpstr>Arial</vt:lpstr>
      <vt:lpstr>Calibri</vt:lpstr>
      <vt:lpstr>Cambria Math</vt:lpstr>
      <vt:lpstr>Consolas</vt:lpstr>
      <vt:lpstr>Corbel</vt:lpstr>
      <vt:lpstr>Franklin Gothic Demi</vt:lpstr>
      <vt:lpstr>Franklin Gothic Medium</vt:lpstr>
      <vt:lpstr>Segoe UI</vt:lpstr>
      <vt:lpstr>Times New Roman</vt:lpstr>
      <vt:lpstr>Заголовки</vt:lpstr>
      <vt:lpstr>Дисперсионный АНАЛИЗ И МЕТОД ГЛАВНЫХ КОМПОНЕНТ</vt:lpstr>
      <vt:lpstr>Дисперсионный анализ</vt:lpstr>
      <vt:lpstr>Почему метод называется дисперсионным анализом, когда мы проверяем разницу между средними значениями?  Потому что мы пытаемся вынести суждение о среднем групп по с групповым дисперсиям</vt:lpstr>
      <vt:lpstr>Группировка</vt:lpstr>
      <vt:lpstr>Группировка</vt:lpstr>
      <vt:lpstr>Расчет</vt:lpstr>
      <vt:lpstr>В дисперсионном анализе, для оценки того, равны ли средние значения между группами используется проверка следующей гипотезы:  </vt:lpstr>
      <vt:lpstr>Зачем нам дисперсия?</vt:lpstr>
      <vt:lpstr>Зачем нам дисперсия?</vt:lpstr>
      <vt:lpstr>Зачем нам дисперсия?</vt:lpstr>
      <vt:lpstr>Зачем нам дисперсия?</vt:lpstr>
      <vt:lpstr>Зачем нам дисперсия?</vt:lpstr>
      <vt:lpstr>Основная идея</vt:lpstr>
      <vt:lpstr>Как проверить?</vt:lpstr>
      <vt:lpstr>Презентация PowerPoint</vt:lpstr>
      <vt:lpstr>Распределение Фишера</vt:lpstr>
      <vt:lpstr>В итоге</vt:lpstr>
      <vt:lpstr>Ограничения метода:  Как и любой другой статистический метод, дисперсионный анализ (ANOVA) имеет несколько ограничений.</vt:lpstr>
      <vt:lpstr>Реализация в R</vt:lpstr>
      <vt:lpstr>Результаты и комментарии</vt:lpstr>
      <vt:lpstr>Презентация PowerPoint</vt:lpstr>
      <vt:lpstr>Множественные дисперсионный анализ MANOVA</vt:lpstr>
      <vt:lpstr>Ограничения MANOVA:   </vt:lpstr>
      <vt:lpstr>Презентация PowerPoint</vt:lpstr>
      <vt:lpstr>Метод главных компонент PCA</vt:lpstr>
      <vt:lpstr>Метод главных компонент PCA</vt:lpstr>
      <vt:lpstr>Метод главных компонент PCA</vt:lpstr>
      <vt:lpstr>Интерпретация PCA</vt:lpstr>
      <vt:lpstr>Пример</vt:lpstr>
      <vt:lpstr>Как выглядит PCA</vt:lpstr>
      <vt:lpstr>Презентация PowerPoint</vt:lpstr>
      <vt:lpstr>Пятиминутка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2019-10-01T23:28:30Z</dcterms:created>
  <dcterms:modified xsi:type="dcterms:W3CDTF">2024-11-11T18:32:37Z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